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65" r:id="rId5"/>
    <p:sldId id="266" r:id="rId6"/>
    <p:sldId id="268" r:id="rId7"/>
    <p:sldId id="267" r:id="rId8"/>
    <p:sldId id="269" r:id="rId9"/>
    <p:sldId id="270" r:id="rId10"/>
    <p:sldId id="271" r:id="rId11"/>
    <p:sldId id="272" r:id="rId12"/>
    <p:sldId id="274" r:id="rId13"/>
    <p:sldId id="273" r:id="rId14"/>
    <p:sldId id="278" r:id="rId15"/>
    <p:sldId id="279" r:id="rId16"/>
    <p:sldId id="275" r:id="rId17"/>
    <p:sldId id="276" r:id="rId18"/>
    <p:sldId id="277"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0E4"/>
    <a:srgbClr val="00FF80"/>
    <a:srgbClr val="008EFF"/>
    <a:srgbClr val="C0C000"/>
    <a:srgbClr val="C0FF00"/>
    <a:srgbClr val="007FFF"/>
    <a:srgbClr val="F4E1FF"/>
    <a:srgbClr val="FFEBFF"/>
    <a:srgbClr val="506445"/>
    <a:srgbClr val="FF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5949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5524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17725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8032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73506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10952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F3794AE-8A50-4593-BB55-4F3F1393AD41}" type="datetimeFigureOut">
              <a:rPr lang="en-AU" smtClean="0"/>
              <a:t>26/12/2025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42170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F3794AE-8A50-4593-BB55-4F3F1393AD41}" type="datetimeFigureOut">
              <a:rPr lang="en-AU" smtClean="0"/>
              <a:t>26/12/2025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5527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794AE-8A50-4593-BB55-4F3F1393AD41}" type="datetimeFigureOut">
              <a:rPr lang="en-AU" smtClean="0"/>
              <a:t>26/12/2025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7158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0462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90373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94AE-8A50-4593-BB55-4F3F1393AD41}" type="datetimeFigureOut">
              <a:rPr lang="en-AU" smtClean="0"/>
              <a:t>26/12/2025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B064B-69A5-462E-97C1-0C2E5C35E578}" type="slidenum">
              <a:rPr lang="en-AU" smtClean="0"/>
              <a:t>‹#›</a:t>
            </a:fld>
            <a:endParaRPr lang="en-AU"/>
          </a:p>
        </p:txBody>
      </p:sp>
    </p:spTree>
    <p:extLst>
      <p:ext uri="{BB962C8B-B14F-4D97-AF65-F5344CB8AC3E}">
        <p14:creationId xmlns:p14="http://schemas.microsoft.com/office/powerpoint/2010/main" val="454897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6333672"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101454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Tree>
    <p:extLst>
      <p:ext uri="{BB962C8B-B14F-4D97-AF65-F5344CB8AC3E}">
        <p14:creationId xmlns:p14="http://schemas.microsoft.com/office/powerpoint/2010/main" val="271512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Calendar</a:t>
            </a:r>
            <a:endParaRPr lang="en-AU" sz="4400" b="1" dirty="0"/>
          </a:p>
        </p:txBody>
      </p:sp>
      <p:grpSp>
        <p:nvGrpSpPr>
          <p:cNvPr id="5" name="Group 4">
            <a:extLst>
              <a:ext uri="{FF2B5EF4-FFF2-40B4-BE49-F238E27FC236}">
                <a16:creationId xmlns:a16="http://schemas.microsoft.com/office/drawing/2014/main" id="{C859D712-E524-7AE2-D614-A4B6461FC1F6}"/>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up 10"/>
            <p:cNvGrpSpPr/>
            <p:nvPr/>
          </p:nvGrpSpPr>
          <p:grpSpPr>
            <a:xfrm>
              <a:off x="1807005" y="2839985"/>
              <a:ext cx="2164227" cy="1939609"/>
              <a:chOff x="1807005" y="2839985"/>
              <a:chExt cx="2164227" cy="1939609"/>
            </a:xfrm>
          </p:grpSpPr>
          <p:pic>
            <p:nvPicPr>
              <p:cNvPr id="2" name="Picture 1"/>
              <p:cNvPicPr>
                <a:picLocks noChangeAspect="1"/>
              </p:cNvPicPr>
              <p:nvPr/>
            </p:nvPicPr>
            <p:blipFill>
              <a:blip r:embed="rId6"/>
              <a:stretch>
                <a:fillRect/>
              </a:stretch>
            </p:blipFill>
            <p:spPr>
              <a:xfrm>
                <a:off x="1807005" y="2839985"/>
                <a:ext cx="2164227" cy="1939609"/>
              </a:xfrm>
              <a:prstGeom prst="rect">
                <a:avLst/>
              </a:prstGeom>
              <a:ln w="12700">
                <a:solidFill>
                  <a:srgbClr val="9510E4"/>
                </a:solidFill>
              </a:ln>
            </p:spPr>
          </p:pic>
          <p:sp>
            <p:nvSpPr>
              <p:cNvPr id="40" name="Freeform 39"/>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Freeform 40"/>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84501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Filter</a:t>
            </a:r>
            <a:endParaRPr lang="en-AU" sz="4400" b="1" dirty="0"/>
          </a:p>
        </p:txBody>
      </p:sp>
      <p:grpSp>
        <p:nvGrpSpPr>
          <p:cNvPr id="5" name="Group 4"/>
          <p:cNvGrpSpPr/>
          <p:nvPr/>
        </p:nvGrpSpPr>
        <p:grpSpPr>
          <a:xfrm>
            <a:off x="947075" y="0"/>
            <a:ext cx="3374571" cy="6858000"/>
            <a:chOff x="7676296" y="-94149"/>
            <a:chExt cx="3374571" cy="685800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44" name="Group 43"/>
            <p:cNvGrpSpPr/>
            <p:nvPr/>
          </p:nvGrpSpPr>
          <p:grpSpPr>
            <a:xfrm>
              <a:off x="7676296" y="-94149"/>
              <a:ext cx="3374571" cy="6858000"/>
              <a:chOff x="4950097" y="0"/>
              <a:chExt cx="3374571" cy="6858000"/>
            </a:xfrm>
          </p:grpSpPr>
          <p:grpSp>
            <p:nvGrpSpPr>
              <p:cNvPr id="45" name="Group 44"/>
              <p:cNvGrpSpPr/>
              <p:nvPr/>
            </p:nvGrpSpPr>
            <p:grpSpPr>
              <a:xfrm>
                <a:off x="4950097" y="0"/>
                <a:ext cx="3374571" cy="6858000"/>
                <a:chOff x="6333672" y="0"/>
                <a:chExt cx="3374571" cy="685800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2" name="Freeform 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TextBox 4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7" name="TextBox 4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8" name="TextBox 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49" name="Oval 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0" name="TextBox 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6" name="Group 5">
            <a:extLst>
              <a:ext uri="{FF2B5EF4-FFF2-40B4-BE49-F238E27FC236}">
                <a16:creationId xmlns:a16="http://schemas.microsoft.com/office/drawing/2014/main" id="{EEDA20BF-EFAE-67C1-D27F-EB7EA5FE32E4}"/>
              </a:ext>
            </a:extLst>
          </p:cNvPr>
          <p:cNvGrpSpPr/>
          <p:nvPr/>
        </p:nvGrpSpPr>
        <p:grpSpPr>
          <a:xfrm>
            <a:off x="8378914" y="0"/>
            <a:ext cx="3374571" cy="6858000"/>
            <a:chOff x="8378914" y="0"/>
            <a:chExt cx="3374571" cy="6858000"/>
          </a:xfrm>
        </p:grpSpPr>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8442" y="432759"/>
              <a:ext cx="778707" cy="778707"/>
            </a:xfrm>
            <a:prstGeom prst="rect">
              <a:avLst/>
            </a:prstGeom>
          </p:spPr>
        </p:pic>
        <p:sp>
          <p:nvSpPr>
            <p:cNvPr id="69" name="TextBox 68"/>
            <p:cNvSpPr txBox="1"/>
            <p:nvPr/>
          </p:nvSpPr>
          <p:spPr>
            <a:xfrm>
              <a:off x="9216289"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78" name="TextBox 77"/>
            <p:cNvSpPr txBox="1"/>
            <p:nvPr/>
          </p:nvSpPr>
          <p:spPr>
            <a:xfrm>
              <a:off x="8597177" y="3540659"/>
              <a:ext cx="2813829" cy="307777"/>
            </a:xfrm>
            <a:prstGeom prst="rect">
              <a:avLst/>
            </a:prstGeom>
            <a:noFill/>
          </p:spPr>
          <p:txBody>
            <a:bodyPr wrap="square" rtlCol="0">
              <a:spAutoFit/>
            </a:bodyPr>
            <a:lstStyle/>
            <a:p>
              <a:r>
                <a:rPr lang="en-US" sz="1400" b="1" dirty="0">
                  <a:solidFill>
                    <a:schemeClr val="tx1">
                      <a:lumMod val="65000"/>
                      <a:lumOff val="35000"/>
                    </a:schemeClr>
                  </a:solidFill>
                  <a:latin typeface="Comfortaa" pitchFamily="2" charset="0"/>
                </a:rPr>
                <a:t>Similar E-Bikes</a:t>
              </a:r>
              <a:endParaRPr lang="en-AU" sz="1400" b="1" dirty="0">
                <a:solidFill>
                  <a:schemeClr val="tx1">
                    <a:lumMod val="65000"/>
                    <a:lumOff val="35000"/>
                  </a:schemeClr>
                </a:solidFill>
                <a:latin typeface="Comfortaa" pitchFamily="2" charset="0"/>
              </a:endParaRPr>
            </a:p>
          </p:txBody>
        </p:sp>
        <p:sp>
          <p:nvSpPr>
            <p:cNvPr id="104" name="Rectangle 103"/>
            <p:cNvSpPr/>
            <p:nvPr/>
          </p:nvSpPr>
          <p:spPr>
            <a:xfrm>
              <a:off x="8445193" y="3851943"/>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Connector 104"/>
            <p:cNvCxnSpPr/>
            <p:nvPr/>
          </p:nvCxnSpPr>
          <p:spPr>
            <a:xfrm>
              <a:off x="8704188" y="4143798"/>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660895" y="3883291"/>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08" name="Picture 107"/>
            <p:cNvPicPr>
              <a:picLocks noChangeAspect="1"/>
            </p:cNvPicPr>
            <p:nvPr/>
          </p:nvPicPr>
          <p:blipFill rotWithShape="1">
            <a:blip r:embed="rId5"/>
            <a:srcRect l="35787" t="7837" b="12703"/>
            <a:stretch/>
          </p:blipFill>
          <p:spPr>
            <a:xfrm>
              <a:off x="8728205" y="4204910"/>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09" name="5-Point Star 108"/>
            <p:cNvSpPr/>
            <p:nvPr/>
          </p:nvSpPr>
          <p:spPr>
            <a:xfrm>
              <a:off x="8728205" y="488107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5-Point Star 109"/>
            <p:cNvSpPr/>
            <p:nvPr/>
          </p:nvSpPr>
          <p:spPr>
            <a:xfrm>
              <a:off x="8874940" y="488128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5-Point Star 110"/>
            <p:cNvSpPr/>
            <p:nvPr/>
          </p:nvSpPr>
          <p:spPr>
            <a:xfrm>
              <a:off x="9018151" y="488096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5-Point Star 111"/>
            <p:cNvSpPr/>
            <p:nvPr/>
          </p:nvSpPr>
          <p:spPr>
            <a:xfrm>
              <a:off x="9164886" y="4881177"/>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5-Point Star 112"/>
            <p:cNvSpPr/>
            <p:nvPr/>
          </p:nvSpPr>
          <p:spPr>
            <a:xfrm>
              <a:off x="9309336" y="4882506"/>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9563651" y="3888621"/>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15" name="Rectangle 114"/>
            <p:cNvSpPr/>
            <p:nvPr/>
          </p:nvSpPr>
          <p:spPr>
            <a:xfrm>
              <a:off x="9633524" y="4065155"/>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nvGrpSpPr>
            <p:cNvPr id="116" name="Group 115"/>
            <p:cNvGrpSpPr/>
            <p:nvPr/>
          </p:nvGrpSpPr>
          <p:grpSpPr>
            <a:xfrm>
              <a:off x="8442435" y="5121801"/>
              <a:ext cx="3164399" cy="1259652"/>
              <a:chOff x="4637863" y="1851908"/>
              <a:chExt cx="3164399" cy="1259652"/>
            </a:xfrm>
          </p:grpSpPr>
          <p:sp>
            <p:nvSpPr>
              <p:cNvPr id="117" name="Rectangle 11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9" name="Straight Connector 118"/>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21" name="Picture 120"/>
              <p:cNvPicPr>
                <a:picLocks noChangeAspect="1"/>
              </p:cNvPicPr>
              <p:nvPr/>
            </p:nvPicPr>
            <p:blipFill rotWithShape="1">
              <a:blip r:embed="rId5"/>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2" name="5-Point Star 12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5-Point Star 122"/>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5-Point Star 123"/>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5-Point Star 124"/>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5-Point Star 125"/>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28" name="Rectangle 127"/>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sp>
          <p:nvSpPr>
            <p:cNvPr id="129" name="Rectangle 128"/>
            <p:cNvSpPr/>
            <p:nvPr/>
          </p:nvSpPr>
          <p:spPr>
            <a:xfrm>
              <a:off x="8424447"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8378914"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8669483" y="310079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 This E-Bike</a:t>
              </a:r>
              <a:endParaRPr lang="en-AU" sz="2800" b="1" dirty="0">
                <a:solidFill>
                  <a:schemeClr val="bg1"/>
                </a:solidFill>
                <a:latin typeface="Lato" panose="020F0502020204030203" pitchFamily="34" charset="0"/>
              </a:endParaRPr>
            </a:p>
          </p:txBody>
        </p:sp>
        <p:grpSp>
          <p:nvGrpSpPr>
            <p:cNvPr id="2" name="Group 1">
              <a:extLst>
                <a:ext uri="{FF2B5EF4-FFF2-40B4-BE49-F238E27FC236}">
                  <a16:creationId xmlns:a16="http://schemas.microsoft.com/office/drawing/2014/main" id="{B5310E2E-1AA9-F6B3-BA95-0F1A6029E472}"/>
                </a:ext>
              </a:extLst>
            </p:cNvPr>
            <p:cNvGrpSpPr/>
            <p:nvPr/>
          </p:nvGrpSpPr>
          <p:grpSpPr>
            <a:xfrm>
              <a:off x="8620036" y="1113777"/>
              <a:ext cx="2881625" cy="1578898"/>
              <a:chOff x="6832169" y="1113777"/>
              <a:chExt cx="2881625" cy="1578898"/>
            </a:xfrm>
          </p:grpSpPr>
          <p:pic>
            <p:nvPicPr>
              <p:cNvPr id="14" name="Picture 13"/>
              <p:cNvPicPr>
                <a:picLocks noChangeAspect="1"/>
              </p:cNvPicPr>
              <p:nvPr/>
            </p:nvPicPr>
            <p:blipFill>
              <a:blip r:embed="rId6"/>
              <a:stretch>
                <a:fillRect/>
              </a:stretch>
            </p:blipFill>
            <p:spPr>
              <a:xfrm>
                <a:off x="6832169" y="1113777"/>
                <a:ext cx="2881625" cy="1574623"/>
              </a:xfrm>
              <a:prstGeom prst="rect">
                <a:avLst/>
              </a:prstGeom>
            </p:spPr>
          </p:pic>
          <p:sp>
            <p:nvSpPr>
              <p:cNvPr id="131" name="Rectangle 130"/>
              <p:cNvSpPr/>
              <p:nvPr/>
            </p:nvSpPr>
            <p:spPr>
              <a:xfrm>
                <a:off x="6832169" y="241567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8652123" y="250029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8768378" y="250050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8885727" y="250018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9006458" y="249711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9116242" y="249951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Rectangle 141"/>
            <p:cNvSpPr/>
            <p:nvPr/>
          </p:nvSpPr>
          <p:spPr>
            <a:xfrm>
              <a:off x="8597178" y="2618479"/>
              <a:ext cx="2955268" cy="492443"/>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endParaRPr lang="en-AU" sz="1000" dirty="0">
                <a:solidFill>
                  <a:schemeClr val="bg1">
                    <a:lumMod val="50000"/>
                  </a:schemeClr>
                </a:solidFill>
                <a:latin typeface="Lato" panose="020F0502020204030203" pitchFamily="34" charset="0"/>
              </a:endParaRPr>
            </a:p>
          </p:txBody>
        </p:sp>
      </p:grpSp>
      <p:grpSp>
        <p:nvGrpSpPr>
          <p:cNvPr id="3" name="Group 2">
            <a:extLst>
              <a:ext uri="{FF2B5EF4-FFF2-40B4-BE49-F238E27FC236}">
                <a16:creationId xmlns:a16="http://schemas.microsoft.com/office/drawing/2014/main" id="{08A7C7DF-6524-7A2B-8FB0-54608424E562}"/>
              </a:ext>
            </a:extLst>
          </p:cNvPr>
          <p:cNvGrpSpPr/>
          <p:nvPr/>
        </p:nvGrpSpPr>
        <p:grpSpPr>
          <a:xfrm>
            <a:off x="4675475" y="0"/>
            <a:ext cx="3374571" cy="6858000"/>
            <a:chOff x="4675475" y="0"/>
            <a:chExt cx="3374571" cy="6858000"/>
          </a:xfrm>
        </p:grpSpPr>
        <p:grpSp>
          <p:nvGrpSpPr>
            <p:cNvPr id="70" name="Group 69"/>
            <p:cNvGrpSpPr/>
            <p:nvPr/>
          </p:nvGrpSpPr>
          <p:grpSpPr>
            <a:xfrm>
              <a:off x="4675475" y="0"/>
              <a:ext cx="3374571" cy="6858000"/>
              <a:chOff x="7676296" y="-94149"/>
              <a:chExt cx="3374571" cy="6858000"/>
            </a:xfrm>
          </p:grpSpPr>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72" name="Group 71"/>
              <p:cNvGrpSpPr/>
              <p:nvPr/>
            </p:nvGrpSpPr>
            <p:grpSpPr>
              <a:xfrm>
                <a:off x="7676296" y="-94149"/>
                <a:ext cx="3374571" cy="6858000"/>
                <a:chOff x="4950097" y="0"/>
                <a:chExt cx="3374571" cy="6858000"/>
              </a:xfrm>
            </p:grpSpPr>
            <p:grpSp>
              <p:nvGrpSpPr>
                <p:cNvPr id="73" name="Group 72"/>
                <p:cNvGrpSpPr/>
                <p:nvPr/>
              </p:nvGrpSpPr>
              <p:grpSpPr>
                <a:xfrm>
                  <a:off x="4950097" y="0"/>
                  <a:ext cx="3374571" cy="6858000"/>
                  <a:chOff x="6333672" y="0"/>
                  <a:chExt cx="3374571" cy="6858000"/>
                </a:xfrm>
              </p:grpSpPr>
              <p:pic>
                <p:nvPicPr>
                  <p:cNvPr id="80" name="Picture 79"/>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1" name="Freeform 8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4" name="TextBox 73"/>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75" name="TextBox 7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6" name="TextBox 7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7" name="Oval 7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9" name="TextBox 7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82" name="Group 81"/>
            <p:cNvGrpSpPr/>
            <p:nvPr/>
          </p:nvGrpSpPr>
          <p:grpSpPr>
            <a:xfrm>
              <a:off x="5329190" y="2330557"/>
              <a:ext cx="2164227" cy="1939609"/>
              <a:chOff x="1807005" y="2839985"/>
              <a:chExt cx="2164227" cy="1939609"/>
            </a:xfrm>
          </p:grpSpPr>
          <p:pic>
            <p:nvPicPr>
              <p:cNvPr id="83" name="Picture 82"/>
              <p:cNvPicPr>
                <a:picLocks noChangeAspect="1"/>
              </p:cNvPicPr>
              <p:nvPr/>
            </p:nvPicPr>
            <p:blipFill>
              <a:blip r:embed="rId7"/>
              <a:stretch>
                <a:fillRect/>
              </a:stretch>
            </p:blipFill>
            <p:spPr>
              <a:xfrm>
                <a:off x="1807005" y="2839985"/>
                <a:ext cx="2164227" cy="1939609"/>
              </a:xfrm>
              <a:prstGeom prst="rect">
                <a:avLst/>
              </a:prstGeom>
              <a:ln w="12700">
                <a:solidFill>
                  <a:srgbClr val="9510E4"/>
                </a:solidFill>
              </a:ln>
            </p:spPr>
          </p:pic>
          <p:sp>
            <p:nvSpPr>
              <p:cNvPr id="84" name="Freeform 83"/>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84"/>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4920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Book E-Bike</a:t>
            </a:r>
            <a:endParaRPr lang="en-AU" sz="4400" b="1" dirty="0"/>
          </a:p>
        </p:txBody>
      </p:sp>
      <p:grpSp>
        <p:nvGrpSpPr>
          <p:cNvPr id="3" name="Group 2"/>
          <p:cNvGrpSpPr/>
          <p:nvPr/>
        </p:nvGrpSpPr>
        <p:grpSpPr>
          <a:xfrm>
            <a:off x="4456388" y="0"/>
            <a:ext cx="3374571" cy="6858000"/>
            <a:chOff x="6843257" y="0"/>
            <a:chExt cx="3374571" cy="6858000"/>
          </a:xfrm>
        </p:grpSpPr>
        <p:pic>
          <p:nvPicPr>
            <p:cNvPr id="87" name="Picture 86"/>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843257"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8" name="TextBox 87"/>
            <p:cNvSpPr txBox="1"/>
            <p:nvPr/>
          </p:nvSpPr>
          <p:spPr>
            <a:xfrm>
              <a:off x="7621479"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9" name="Rounded Rectangle 88"/>
            <p:cNvSpPr/>
            <p:nvPr/>
          </p:nvSpPr>
          <p:spPr>
            <a:xfrm>
              <a:off x="7158942"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0" name="TextBox 89"/>
            <p:cNvSpPr txBox="1"/>
            <p:nvPr/>
          </p:nvSpPr>
          <p:spPr>
            <a:xfrm>
              <a:off x="7105181" y="1488169"/>
              <a:ext cx="2858436" cy="4093428"/>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E-bikes are high-value assets, and while most rides are smooth and incident-free, unexpected situations can occur. Trip insurance is designed to protect you financially and legally during your rental period, giving both renters and bike owners peace of mind.</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chemeClr val="tx1">
                      <a:lumMod val="65000"/>
                      <a:lumOff val="35000"/>
                    </a:schemeClr>
                  </a:solidFill>
                  <a:latin typeface="Lato" panose="020F0502020204030203" pitchFamily="34" charset="0"/>
                </a:rPr>
                <a:t>What the insurance covers</a:t>
              </a:r>
            </a:p>
            <a:p>
              <a:pPr algn="just"/>
              <a:r>
                <a:rPr lang="en-US" sz="1300" dirty="0">
                  <a:solidFill>
                    <a:schemeClr val="tx1">
                      <a:lumMod val="65000"/>
                      <a:lumOff val="35000"/>
                    </a:schemeClr>
                  </a:solidFill>
                  <a:latin typeface="Lato" panose="020F0502020204030203" pitchFamily="34" charset="0"/>
                </a:rPr>
                <a:t>Depending on the selected plan, insurance may cover accidental damage to the e-bike, theft during an active rental, and third-party liability arising from an incident involving pedestrians, vehicles, or property. Coverage applies only for the booked trip duration and when the e-bike is used in accordance with platform rule…</a:t>
              </a:r>
              <a:r>
                <a:rPr lang="en-US" sz="1300" dirty="0">
                  <a:latin typeface="Lato" panose="020F0502020204030203" pitchFamily="34" charset="0"/>
                </a:rPr>
                <a:t> </a:t>
              </a:r>
              <a:r>
                <a:rPr lang="en-US" sz="1300" dirty="0">
                  <a:solidFill>
                    <a:srgbClr val="9510E4"/>
                  </a:solidFill>
                  <a:latin typeface="Lato" panose="020F0502020204030203" pitchFamily="34" charset="0"/>
                </a:rPr>
                <a:t>Read more</a:t>
              </a:r>
              <a:endParaRPr lang="en-AU" sz="1300" dirty="0">
                <a:solidFill>
                  <a:srgbClr val="9510E4"/>
                </a:solidFill>
                <a:latin typeface="Lato" panose="020F0502020204030203" pitchFamily="34" charset="0"/>
              </a:endParaRPr>
            </a:p>
          </p:txBody>
        </p: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779" y="432759"/>
              <a:ext cx="778707" cy="778707"/>
            </a:xfrm>
            <a:prstGeom prst="rect">
              <a:avLst/>
            </a:prstGeom>
          </p:spPr>
        </p:pic>
        <p:sp>
          <p:nvSpPr>
            <p:cNvPr id="92" name="TextBox 91"/>
            <p:cNvSpPr txBox="1"/>
            <p:nvPr/>
          </p:nvSpPr>
          <p:spPr>
            <a:xfrm>
              <a:off x="7088312" y="108199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Insurance Details</a:t>
              </a:r>
              <a:endParaRPr lang="en-AU" b="1" dirty="0">
                <a:solidFill>
                  <a:schemeClr val="tx1">
                    <a:lumMod val="65000"/>
                    <a:lumOff val="35000"/>
                  </a:schemeClr>
                </a:solidFill>
                <a:latin typeface="Comfortaa" pitchFamily="2" charset="0"/>
              </a:endParaRPr>
            </a:p>
          </p:txBody>
        </p:sp>
      </p:grpSp>
      <p:grpSp>
        <p:nvGrpSpPr>
          <p:cNvPr id="2" name="Group 1">
            <a:extLst>
              <a:ext uri="{FF2B5EF4-FFF2-40B4-BE49-F238E27FC236}">
                <a16:creationId xmlns:a16="http://schemas.microsoft.com/office/drawing/2014/main" id="{040BE7E2-6428-F9E0-4743-08B9DACF7EAD}"/>
              </a:ext>
            </a:extLst>
          </p:cNvPr>
          <p:cNvGrpSpPr/>
          <p:nvPr/>
        </p:nvGrpSpPr>
        <p:grpSpPr>
          <a:xfrm>
            <a:off x="795853" y="0"/>
            <a:ext cx="3374571" cy="6858000"/>
            <a:chOff x="795853" y="0"/>
            <a:chExt cx="3374571" cy="685800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381" y="432759"/>
              <a:ext cx="778707" cy="778707"/>
            </a:xfrm>
            <a:prstGeom prst="rect">
              <a:avLst/>
            </a:prstGeom>
          </p:spPr>
        </p:pic>
        <p:sp>
          <p:nvSpPr>
            <p:cNvPr id="69" name="TextBox 68"/>
            <p:cNvSpPr txBox="1"/>
            <p:nvPr/>
          </p:nvSpPr>
          <p:spPr>
            <a:xfrm>
              <a:off x="1633228"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129" name="Rectangle 128"/>
            <p:cNvSpPr/>
            <p:nvPr/>
          </p:nvSpPr>
          <p:spPr>
            <a:xfrm>
              <a:off x="841386"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795853"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1114441" y="526633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a:t>
              </a:r>
              <a:endParaRPr lang="en-AU" sz="2800" b="1" dirty="0">
                <a:solidFill>
                  <a:schemeClr val="bg1"/>
                </a:solidFill>
                <a:latin typeface="Lato" panose="020F0502020204030203" pitchFamily="34" charset="0"/>
              </a:endParaRPr>
            </a:p>
          </p:txBody>
        </p:sp>
        <p:pic>
          <p:nvPicPr>
            <p:cNvPr id="14" name="Picture 13"/>
            <p:cNvPicPr>
              <a:picLocks noChangeAspect="1"/>
            </p:cNvPicPr>
            <p:nvPr/>
          </p:nvPicPr>
          <p:blipFill>
            <a:blip r:embed="rId4"/>
            <a:stretch>
              <a:fillRect/>
            </a:stretch>
          </p:blipFill>
          <p:spPr>
            <a:xfrm>
              <a:off x="1036975" y="1113777"/>
              <a:ext cx="2881625" cy="1784638"/>
            </a:xfrm>
            <a:prstGeom prst="rect">
              <a:avLst/>
            </a:prstGeom>
          </p:spPr>
        </p:pic>
        <p:sp>
          <p:nvSpPr>
            <p:cNvPr id="131" name="Rectangle 130"/>
            <p:cNvSpPr/>
            <p:nvPr/>
          </p:nvSpPr>
          <p:spPr>
            <a:xfrm>
              <a:off x="1036975" y="262141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2856929" y="270603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2973184" y="270624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3090533" y="270592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3211264" y="270285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3321048" y="270525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Rectangle 141"/>
            <p:cNvSpPr/>
            <p:nvPr/>
          </p:nvSpPr>
          <p:spPr>
            <a:xfrm>
              <a:off x="1036975" y="2892799"/>
              <a:ext cx="2932410" cy="1046440"/>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p>
            <a:p>
              <a:r>
                <a:rPr lang="en-AU" sz="1600" dirty="0">
                  <a:solidFill>
                    <a:srgbClr val="9510E4"/>
                  </a:solidFill>
                </a:rPr>
                <a:t>  📅    </a:t>
              </a:r>
              <a:r>
                <a:rPr lang="en-US" sz="1000" b="1" dirty="0">
                  <a:solidFill>
                    <a:srgbClr val="9510E4"/>
                  </a:solidFill>
                  <a:latin typeface="Lato" panose="020F0502020204030203" pitchFamily="34" charset="0"/>
                </a:rPr>
                <a:t>From   </a:t>
              </a:r>
              <a:r>
                <a:rPr lang="en-US" sz="1000" dirty="0">
                  <a:solidFill>
                    <a:schemeClr val="bg1">
                      <a:lumMod val="50000"/>
                    </a:schemeClr>
                  </a:solidFill>
                  <a:latin typeface="Lato" panose="020F0502020204030203" pitchFamily="34" charset="0"/>
                </a:rPr>
                <a:t>23/12/2026</a:t>
              </a:r>
              <a:r>
                <a:rPr lang="en-AU" sz="1000" b="1" dirty="0">
                  <a:solidFill>
                    <a:srgbClr val="9510E4"/>
                  </a:solidFill>
                  <a:latin typeface="Lato" panose="020F0502020204030203" pitchFamily="34" charset="0"/>
                </a:rPr>
                <a:t>    To  </a:t>
              </a:r>
              <a:r>
                <a:rPr lang="en-AU" sz="1000" dirty="0">
                  <a:solidFill>
                    <a:schemeClr val="bg1">
                      <a:lumMod val="50000"/>
                    </a:schemeClr>
                  </a:solidFill>
                  <a:latin typeface="Lato" panose="020F0502020204030203" pitchFamily="34" charset="0"/>
                </a:rPr>
                <a:t>23/01/2017</a:t>
              </a:r>
            </a:p>
            <a:p>
              <a:pPr>
                <a:lnSpc>
                  <a:spcPct val="200000"/>
                </a:lnSpc>
              </a:pPr>
              <a:r>
                <a:rPr lang="en-US" sz="1000" b="1" dirty="0">
                  <a:solidFill>
                    <a:srgbClr val="9510E4"/>
                  </a:solidFill>
                  <a:latin typeface="Lato" panose="020F0502020204030203" pitchFamily="34" charset="0"/>
                </a:rPr>
                <a:t>                   </a:t>
              </a:r>
              <a:r>
                <a:rPr lang="en-US" sz="1000" b="1" u="sng" dirty="0">
                  <a:solidFill>
                    <a:srgbClr val="9510E4"/>
                  </a:solidFill>
                  <a:latin typeface="Lato" panose="020F0502020204030203" pitchFamily="34" charset="0"/>
                </a:rPr>
                <a:t>View Owner’s Profile</a:t>
              </a:r>
              <a:endParaRPr lang="en-AU" sz="1000" u="sng" dirty="0">
                <a:solidFill>
                  <a:schemeClr val="bg1">
                    <a:lumMod val="50000"/>
                  </a:schemeClr>
                </a:solidFill>
                <a:latin typeface="Lato" panose="020F0502020204030203" pitchFamily="34" charset="0"/>
              </a:endParaRPr>
            </a:p>
          </p:txBody>
        </p:sp>
        <p:sp>
          <p:nvSpPr>
            <p:cNvPr id="65" name="TextBox 64"/>
            <p:cNvSpPr txBox="1"/>
            <p:nvPr/>
          </p:nvSpPr>
          <p:spPr>
            <a:xfrm>
              <a:off x="1421063" y="4910998"/>
              <a:ext cx="181171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Purchase mandatory </a:t>
              </a:r>
              <a:r>
                <a:rPr lang="en-US" sz="1000" b="1" u="sng" dirty="0">
                  <a:solidFill>
                    <a:srgbClr val="9510E4"/>
                  </a:solidFill>
                  <a:latin typeface="Lato" panose="020F0502020204030203" pitchFamily="34" charset="0"/>
                </a:rPr>
                <a:t>insurance</a:t>
              </a:r>
              <a:endParaRPr lang="en-AU" sz="900" dirty="0">
                <a:solidFill>
                  <a:schemeClr val="bg1">
                    <a:lumMod val="50000"/>
                  </a:schemeClr>
                </a:solidFill>
                <a:latin typeface="Lato" panose="020F0502020204030203" pitchFamily="34" charset="0"/>
              </a:endParaRPr>
            </a:p>
          </p:txBody>
        </p:sp>
        <p:sp>
          <p:nvSpPr>
            <p:cNvPr id="70" name="Rectangle 69"/>
            <p:cNvSpPr/>
            <p:nvPr/>
          </p:nvSpPr>
          <p:spPr>
            <a:xfrm>
              <a:off x="1192642" y="4947884"/>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1122596" y="4885588"/>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sp>
          <p:nvSpPr>
            <p:cNvPr id="74" name="Rectangle 73"/>
            <p:cNvSpPr/>
            <p:nvPr/>
          </p:nvSpPr>
          <p:spPr>
            <a:xfrm>
              <a:off x="1018904" y="4069369"/>
              <a:ext cx="2836524" cy="834466"/>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TextBox 70"/>
            <p:cNvSpPr txBox="1"/>
            <p:nvPr/>
          </p:nvSpPr>
          <p:spPr>
            <a:xfrm>
              <a:off x="1057003" y="3869238"/>
              <a:ext cx="2813829" cy="261610"/>
            </a:xfrm>
            <a:prstGeom prst="rect">
              <a:avLst/>
            </a:prstGeom>
            <a:noFill/>
          </p:spPr>
          <p:txBody>
            <a:bodyPr wrap="square" rtlCol="0">
              <a:spAutoFit/>
            </a:bodyPr>
            <a:lstStyle/>
            <a:p>
              <a:r>
                <a:rPr lang="en-US" sz="1050" b="1" dirty="0">
                  <a:solidFill>
                    <a:srgbClr val="9510E4"/>
                  </a:solidFill>
                  <a:latin typeface="Lato" panose="020F0502020204030203" pitchFamily="34" charset="0"/>
                </a:rPr>
                <a:t>Insurance Requirements</a:t>
              </a:r>
              <a:endParaRPr lang="en-AU" sz="1050" b="1" dirty="0">
                <a:solidFill>
                  <a:srgbClr val="9510E4"/>
                </a:solidFill>
                <a:latin typeface="Lato" panose="020F0502020204030203" pitchFamily="34" charset="0"/>
              </a:endParaRPr>
            </a:p>
          </p:txBody>
        </p:sp>
        <p:sp>
          <p:nvSpPr>
            <p:cNvPr id="72" name="TextBox 71"/>
            <p:cNvSpPr txBox="1"/>
            <p:nvPr/>
          </p:nvSpPr>
          <p:spPr>
            <a:xfrm>
              <a:off x="1066672" y="3991905"/>
              <a:ext cx="2851928" cy="830997"/>
            </a:xfrm>
            <a:prstGeom prst="rect">
              <a:avLst/>
            </a:prstGeom>
            <a:noFill/>
          </p:spPr>
          <p:txBody>
            <a:bodyPr wrap="square" rtlCol="0">
              <a:spAutoFit/>
            </a:bodyPr>
            <a:lstStyle/>
            <a:p>
              <a:pPr algn="just"/>
              <a:r>
                <a:rPr lang="en-US" sz="1200" dirty="0">
                  <a:solidFill>
                    <a:schemeClr val="tx1">
                      <a:lumMod val="65000"/>
                      <a:lumOff val="35000"/>
                    </a:schemeClr>
                  </a:solidFill>
                  <a:latin typeface="Lato" panose="020F0502020204030203" pitchFamily="34" charset="0"/>
                </a:rPr>
                <a:t>Insurance protects you from accidental damage, theft, or third-party liability during your rental. It reduces your financial exposure… </a:t>
              </a:r>
              <a:r>
                <a:rPr lang="en-US" sz="1200" dirty="0">
                  <a:solidFill>
                    <a:srgbClr val="9510E4"/>
                  </a:solidFill>
                  <a:latin typeface="Lato" panose="020F0502020204030203" pitchFamily="34" charset="0"/>
                </a:rPr>
                <a:t>Learn more</a:t>
              </a:r>
              <a:endParaRPr lang="en-AU" sz="1200" dirty="0">
                <a:solidFill>
                  <a:srgbClr val="9510E4"/>
                </a:solidFill>
                <a:latin typeface="Lato" panose="020F0502020204030203" pitchFamily="34" charset="0"/>
              </a:endParaRPr>
            </a:p>
          </p:txBody>
        </p:sp>
        <p:sp>
          <p:nvSpPr>
            <p:cNvPr id="53" name="TextBox 52"/>
            <p:cNvSpPr txBox="1"/>
            <p:nvPr/>
          </p:nvSpPr>
          <p:spPr>
            <a:xfrm>
              <a:off x="962401" y="3597573"/>
              <a:ext cx="678180" cy="369332"/>
            </a:xfrm>
            <a:prstGeom prst="rect">
              <a:avLst/>
            </a:prstGeom>
            <a:noFill/>
          </p:spPr>
          <p:txBody>
            <a:bodyPr wrap="square" rtlCol="0">
              <a:spAutoFit/>
            </a:bodyPr>
            <a:lstStyle/>
            <a:p>
              <a:pPr algn="ctr"/>
              <a:r>
                <a:rPr lang="en-AU" b="1" dirty="0">
                  <a:solidFill>
                    <a:srgbClr val="9510E4"/>
                  </a:solidFill>
                </a:rPr>
                <a:t>👤</a:t>
              </a:r>
              <a:endParaRPr lang="en-AU" sz="1000" b="1" dirty="0">
                <a:solidFill>
                  <a:srgbClr val="9510E4"/>
                </a:solidFill>
              </a:endParaRPr>
            </a:p>
          </p:txBody>
        </p:sp>
      </p:grpSp>
      <p:grpSp>
        <p:nvGrpSpPr>
          <p:cNvPr id="5" name="Group 4">
            <a:extLst>
              <a:ext uri="{FF2B5EF4-FFF2-40B4-BE49-F238E27FC236}">
                <a16:creationId xmlns:a16="http://schemas.microsoft.com/office/drawing/2014/main" id="{5F91B48C-963F-8E30-1FEF-5D91572CE05B}"/>
              </a:ext>
            </a:extLst>
          </p:cNvPr>
          <p:cNvGrpSpPr/>
          <p:nvPr/>
        </p:nvGrpSpPr>
        <p:grpSpPr>
          <a:xfrm>
            <a:off x="8339910" y="9678"/>
            <a:ext cx="3374571" cy="6858000"/>
            <a:chOff x="8339910" y="9678"/>
            <a:chExt cx="3374571" cy="6858000"/>
          </a:xfrm>
        </p:grpSpPr>
        <p:pic>
          <p:nvPicPr>
            <p:cNvPr id="78" name="Picture 7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8339910" y="9678"/>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0" name="TextBox 79"/>
            <p:cNvSpPr txBox="1"/>
            <p:nvPr/>
          </p:nvSpPr>
          <p:spPr>
            <a:xfrm>
              <a:off x="9098359" y="71366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1" name="Rounded Rectangle 80"/>
            <p:cNvSpPr/>
            <p:nvPr/>
          </p:nvSpPr>
          <p:spPr>
            <a:xfrm>
              <a:off x="8635822" y="5717290"/>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659" y="427698"/>
              <a:ext cx="778707" cy="778707"/>
            </a:xfrm>
            <a:prstGeom prst="rect">
              <a:avLst/>
            </a:prstGeom>
          </p:spPr>
        </p:pic>
        <p:sp>
          <p:nvSpPr>
            <p:cNvPr id="83" name="TextBox 82"/>
            <p:cNvSpPr txBox="1"/>
            <p:nvPr/>
          </p:nvSpPr>
          <p:spPr>
            <a:xfrm>
              <a:off x="8565192" y="108124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Owen </a:t>
              </a:r>
              <a:r>
                <a:rPr lang="en-US" b="1" dirty="0" err="1">
                  <a:solidFill>
                    <a:schemeClr val="tx1">
                      <a:lumMod val="65000"/>
                      <a:lumOff val="35000"/>
                    </a:schemeClr>
                  </a:solidFill>
                  <a:latin typeface="Comfortaa" pitchFamily="2" charset="0"/>
                </a:rPr>
                <a:t>Daveson</a:t>
              </a:r>
              <a:endParaRPr lang="en-AU" b="1" dirty="0">
                <a:solidFill>
                  <a:schemeClr val="tx1">
                    <a:lumMod val="65000"/>
                    <a:lumOff val="35000"/>
                  </a:schemeClr>
                </a:solidFill>
                <a:latin typeface="Comfortaa" pitchFamily="2" charset="0"/>
              </a:endParaRPr>
            </a:p>
          </p:txBody>
        </p:sp>
        <p:pic>
          <p:nvPicPr>
            <p:cNvPr id="84" name="Picture 83"/>
            <p:cNvPicPr>
              <a:picLocks noChangeAspect="1"/>
            </p:cNvPicPr>
            <p:nvPr/>
          </p:nvPicPr>
          <p:blipFill>
            <a:blip r:embed="rId5"/>
            <a:srcRect t="61" r="1316"/>
            <a:stretch>
              <a:fillRect/>
            </a:stretch>
          </p:blipFill>
          <p:spPr>
            <a:xfrm>
              <a:off x="9579473" y="155522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sp>
          <p:nvSpPr>
            <p:cNvPr id="85" name="TextBox 84"/>
            <p:cNvSpPr txBox="1"/>
            <p:nvPr/>
          </p:nvSpPr>
          <p:spPr>
            <a:xfrm>
              <a:off x="8597977" y="2376265"/>
              <a:ext cx="2858436" cy="1892826"/>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Short paragraph of 200 characters max, from the user-profile of the owner, about her/himself.</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rgbClr val="9510E4"/>
                  </a:solidFill>
                  <a:latin typeface="Lato" panose="020F0502020204030203" pitchFamily="34" charset="0"/>
                </a:rPr>
                <a:t>Bikes Listed:     </a:t>
              </a:r>
              <a:r>
                <a:rPr lang="en-US" sz="1300" b="1" dirty="0">
                  <a:solidFill>
                    <a:schemeClr val="bg1">
                      <a:lumMod val="50000"/>
                    </a:schemeClr>
                  </a:solidFill>
                  <a:latin typeface="Lato" panose="020F0502020204030203" pitchFamily="34" charset="0"/>
                </a:rPr>
                <a:t>5</a:t>
              </a:r>
            </a:p>
            <a:p>
              <a:pPr algn="just"/>
              <a:endParaRPr lang="en-US" sz="1300" b="1" dirty="0">
                <a:solidFill>
                  <a:schemeClr val="bg1">
                    <a:lumMod val="50000"/>
                  </a:schemeClr>
                </a:solidFill>
                <a:latin typeface="Lato" panose="020F0502020204030203" pitchFamily="34" charset="0"/>
              </a:endParaRPr>
            </a:p>
            <a:p>
              <a:pPr algn="just"/>
              <a:r>
                <a:rPr lang="en-US" sz="1300" b="1" dirty="0">
                  <a:solidFill>
                    <a:schemeClr val="bg1">
                      <a:lumMod val="50000"/>
                    </a:schemeClr>
                  </a:solidFill>
                  <a:latin typeface="Lato" panose="020F0502020204030203" pitchFamily="34" charset="0"/>
                </a:rPr>
                <a:t>                          </a:t>
              </a:r>
              <a:r>
                <a:rPr lang="en-US" sz="1300" dirty="0">
                  <a:solidFill>
                    <a:srgbClr val="9510E4"/>
                  </a:solidFill>
                  <a:latin typeface="Lato" panose="020F0502020204030203" pitchFamily="34" charset="0"/>
                </a:rPr>
                <a:t>(132)</a:t>
              </a:r>
              <a:endParaRPr lang="en-AU" sz="1300" dirty="0">
                <a:solidFill>
                  <a:srgbClr val="9510E4"/>
                </a:solidFill>
                <a:latin typeface="Lato" panose="020F0502020204030203" pitchFamily="34" charset="0"/>
              </a:endParaRPr>
            </a:p>
            <a:p>
              <a:pPr algn="just"/>
              <a:endParaRPr lang="en-US" sz="1300" dirty="0">
                <a:solidFill>
                  <a:srgbClr val="9510E4"/>
                </a:solidFill>
              </a:endParaRPr>
            </a:p>
            <a:p>
              <a:pPr algn="just"/>
              <a:r>
                <a:rPr lang="en-US" sz="1300" b="1" u="sng" dirty="0">
                  <a:solidFill>
                    <a:srgbClr val="9510E4"/>
                  </a:solidFill>
                  <a:latin typeface="Lato" panose="020F0502020204030203" pitchFamily="34" charset="0"/>
                </a:rPr>
                <a:t>Community Activities</a:t>
              </a:r>
              <a:endParaRPr lang="en-AU" sz="1300" u="sng" dirty="0">
                <a:solidFill>
                  <a:srgbClr val="9510E4"/>
                </a:solidFill>
              </a:endParaRPr>
            </a:p>
          </p:txBody>
        </p:sp>
        <p:sp>
          <p:nvSpPr>
            <p:cNvPr id="86" name="5-Point Star 85"/>
            <p:cNvSpPr/>
            <p:nvPr/>
          </p:nvSpPr>
          <p:spPr>
            <a:xfrm>
              <a:off x="8721381" y="365277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5-Point Star 92"/>
            <p:cNvSpPr/>
            <p:nvPr/>
          </p:nvSpPr>
          <p:spPr>
            <a:xfrm>
              <a:off x="8868116" y="365298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5-Point Star 93"/>
            <p:cNvSpPr/>
            <p:nvPr/>
          </p:nvSpPr>
          <p:spPr>
            <a:xfrm>
              <a:off x="9011327" y="365266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5-Point Star 94"/>
            <p:cNvSpPr/>
            <p:nvPr/>
          </p:nvSpPr>
          <p:spPr>
            <a:xfrm>
              <a:off x="9158062" y="365287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5-Point Star 95"/>
            <p:cNvSpPr/>
            <p:nvPr/>
          </p:nvSpPr>
          <p:spPr>
            <a:xfrm>
              <a:off x="9302512" y="365420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9929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List</a:t>
            </a:r>
            <a:endParaRPr lang="en-AU" sz="4400" b="1" dirty="0"/>
          </a:p>
        </p:txBody>
      </p:sp>
      <p:grpSp>
        <p:nvGrpSpPr>
          <p:cNvPr id="7" name="Group 6"/>
          <p:cNvGrpSpPr/>
          <p:nvPr/>
        </p:nvGrpSpPr>
        <p:grpSpPr>
          <a:xfrm>
            <a:off x="1554227" y="0"/>
            <a:ext cx="3374571" cy="6858000"/>
            <a:chOff x="6591047"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247821"/>
              <a:ext cx="3208020" cy="5726259"/>
            </a:xfrm>
            <a:prstGeom prst="rect">
              <a:avLst/>
            </a:prstGeom>
          </p:spPr>
        </p:pic>
        <p:grpSp>
          <p:nvGrpSpPr>
            <p:cNvPr id="54" name="Group 53"/>
            <p:cNvGrpSpPr/>
            <p:nvPr/>
          </p:nvGrpSpPr>
          <p:grpSpPr>
            <a:xfrm>
              <a:off x="6591047"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spTree>
    <p:extLst>
      <p:ext uri="{BB962C8B-B14F-4D97-AF65-F5344CB8AC3E}">
        <p14:creationId xmlns:p14="http://schemas.microsoft.com/office/powerpoint/2010/main" val="207977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16" name="Group 15">
            <a:extLst>
              <a:ext uri="{FF2B5EF4-FFF2-40B4-BE49-F238E27FC236}">
                <a16:creationId xmlns:a16="http://schemas.microsoft.com/office/drawing/2014/main" id="{E082638F-02B7-10AC-7C7A-02DAE95F261B}"/>
              </a:ext>
            </a:extLst>
          </p:cNvPr>
          <p:cNvGrpSpPr/>
          <p:nvPr/>
        </p:nvGrpSpPr>
        <p:grpSpPr>
          <a:xfrm>
            <a:off x="4256606" y="0"/>
            <a:ext cx="3374571" cy="6858000"/>
            <a:chOff x="4256606" y="0"/>
            <a:chExt cx="3374571" cy="6858000"/>
          </a:xfrm>
        </p:grpSpPr>
        <p:grpSp>
          <p:nvGrpSpPr>
            <p:cNvPr id="33" name="Group 32"/>
            <p:cNvGrpSpPr/>
            <p:nvPr/>
          </p:nvGrpSpPr>
          <p:grpSpPr>
            <a:xfrm>
              <a:off x="4256606" y="0"/>
              <a:ext cx="3374571" cy="6858000"/>
              <a:chOff x="4950097" y="0"/>
              <a:chExt cx="3374571" cy="6858000"/>
            </a:xfrm>
          </p:grpSpPr>
          <p:grpSp>
            <p:nvGrpSpPr>
              <p:cNvPr id="34" name="Group 33"/>
              <p:cNvGrpSpPr/>
              <p:nvPr/>
            </p:nvGrpSpPr>
            <p:grpSpPr>
              <a:xfrm>
                <a:off x="4950097" y="0"/>
                <a:ext cx="3374571" cy="6858000"/>
                <a:chOff x="6333672" y="0"/>
                <a:chExt cx="3374571" cy="685800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1" name="Freeform 4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TextBox 34"/>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36" name="TextBox 35"/>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37" name="TextBox 36"/>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38" name="Oval 3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2" name="Rectangle 41"/>
            <p:cNvSpPr/>
            <p:nvPr/>
          </p:nvSpPr>
          <p:spPr>
            <a:xfrm>
              <a:off x="4474455"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43" name="TextBox 42"/>
            <p:cNvSpPr txBox="1"/>
            <p:nvPr/>
          </p:nvSpPr>
          <p:spPr>
            <a:xfrm>
              <a:off x="5108155"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455" y="277320"/>
              <a:ext cx="778707" cy="778707"/>
            </a:xfrm>
            <a:prstGeom prst="rect">
              <a:avLst/>
            </a:prstGeom>
          </p:spPr>
        </p:pic>
        <p:pic>
          <p:nvPicPr>
            <p:cNvPr id="46" name="Picture 45"/>
            <p:cNvPicPr>
              <a:picLocks noChangeAspect="1"/>
            </p:cNvPicPr>
            <p:nvPr/>
          </p:nvPicPr>
          <p:blipFill rotWithShape="1">
            <a:blip r:embed="rId4"/>
            <a:srcRect r="19940"/>
            <a:stretch/>
          </p:blipFill>
          <p:spPr>
            <a:xfrm>
              <a:off x="4474455" y="1017354"/>
              <a:ext cx="2937084" cy="3446480"/>
            </a:xfrm>
            <a:prstGeom prst="rect">
              <a:avLst/>
            </a:prstGeom>
          </p:spPr>
        </p:pic>
        <p:sp>
          <p:nvSpPr>
            <p:cNvPr id="47" name="Rounded Rectangle 46"/>
            <p:cNvSpPr/>
            <p:nvPr/>
          </p:nvSpPr>
          <p:spPr>
            <a:xfrm>
              <a:off x="4574988" y="3702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lumMod val="65000"/>
                    </a:schemeClr>
                  </a:solidFill>
                  <a:latin typeface="Lato" panose="020F0502020204030203" pitchFamily="34" charset="0"/>
                </a:rPr>
                <a:t>Starting Point</a:t>
              </a:r>
              <a:endParaRPr lang="en-AU" sz="1200" dirty="0">
                <a:solidFill>
                  <a:schemeClr val="bg1">
                    <a:lumMod val="65000"/>
                  </a:schemeClr>
                </a:solidFill>
                <a:latin typeface="Lato" panose="020F0502020204030203" pitchFamily="34" charset="0"/>
              </a:endParaRPr>
            </a:p>
          </p:txBody>
        </p:sp>
        <p:sp>
          <p:nvSpPr>
            <p:cNvPr id="50" name="Rectangle 49"/>
            <p:cNvSpPr/>
            <p:nvPr/>
          </p:nvSpPr>
          <p:spPr>
            <a:xfrm>
              <a:off x="5865391" y="3652399"/>
              <a:ext cx="415498" cy="369332"/>
            </a:xfrm>
            <a:prstGeom prst="rect">
              <a:avLst/>
            </a:prstGeom>
          </p:spPr>
          <p:txBody>
            <a:bodyPr wrap="none">
              <a:spAutoFit/>
            </a:bodyPr>
            <a:lstStyle/>
            <a:p>
              <a:r>
                <a:rPr lang="en-AU" b="1" dirty="0">
                  <a:solidFill>
                    <a:srgbClr val="9510E4"/>
                  </a:solidFill>
                  <a:latin typeface="Google Sans"/>
                </a:rPr>
                <a:t>🔍</a:t>
              </a:r>
              <a:endParaRPr lang="en-AU" dirty="0">
                <a:solidFill>
                  <a:srgbClr val="9510E4"/>
                </a:solidFill>
              </a:endParaRPr>
            </a:p>
          </p:txBody>
        </p:sp>
        <p:sp>
          <p:nvSpPr>
            <p:cNvPr id="51" name="Rounded Rectangle 50"/>
            <p:cNvSpPr/>
            <p:nvPr/>
          </p:nvSpPr>
          <p:spPr>
            <a:xfrm>
              <a:off x="4574988" y="4067897"/>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rgbClr val="9510E4"/>
                  </a:solidFill>
                  <a:latin typeface="Lato" panose="020F0502020204030203" pitchFamily="34" charset="0"/>
                </a:rPr>
                <a:t>📍  </a:t>
              </a:r>
              <a:r>
                <a:rPr lang="en-US" sz="1200" dirty="0">
                  <a:solidFill>
                    <a:schemeClr val="bg1">
                      <a:lumMod val="65000"/>
                    </a:schemeClr>
                  </a:solidFill>
                  <a:latin typeface="Lato" panose="020F0502020204030203" pitchFamily="34" charset="0"/>
                </a:rPr>
                <a:t>Destination</a:t>
              </a:r>
              <a:endParaRPr lang="en-AU" sz="1200" dirty="0">
                <a:solidFill>
                  <a:schemeClr val="bg1">
                    <a:lumMod val="65000"/>
                  </a:schemeClr>
                </a:solidFill>
                <a:latin typeface="Lato" panose="020F0502020204030203" pitchFamily="34" charset="0"/>
              </a:endParaRPr>
            </a:p>
          </p:txBody>
        </p:sp>
        <p:pic>
          <p:nvPicPr>
            <p:cNvPr id="67" name="Picture 66"/>
            <p:cNvPicPr>
              <a:picLocks noChangeAspect="1"/>
            </p:cNvPicPr>
            <p:nvPr/>
          </p:nvPicPr>
          <p:blipFill>
            <a:blip r:embed="rId5"/>
            <a:srcRect l="22463" t="20200" r="22553" b="20984"/>
            <a:stretch>
              <a:fillRect/>
            </a:stretch>
          </p:blipFill>
          <p:spPr>
            <a:xfrm>
              <a:off x="6544543" y="3807685"/>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pic>
          <p:nvPicPr>
            <p:cNvPr id="71" name="Picture 70"/>
            <p:cNvPicPr>
              <a:picLocks noChangeAspect="1"/>
            </p:cNvPicPr>
            <p:nvPr/>
          </p:nvPicPr>
          <p:blipFill>
            <a:blip r:embed="rId6"/>
            <a:srcRect l="3384" t="2194" r="3384" b="544"/>
            <a:stretch>
              <a:fillRect/>
            </a:stretch>
          </p:blipFill>
          <p:spPr>
            <a:xfrm>
              <a:off x="7073961" y="3879769"/>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5" name="TextBox 74"/>
            <p:cNvSpPr txBox="1"/>
            <p:nvPr/>
          </p:nvSpPr>
          <p:spPr>
            <a:xfrm>
              <a:off x="6487130" y="417302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grpSp>
      <p:grpSp>
        <p:nvGrpSpPr>
          <p:cNvPr id="15" name="Group 14">
            <a:extLst>
              <a:ext uri="{FF2B5EF4-FFF2-40B4-BE49-F238E27FC236}">
                <a16:creationId xmlns:a16="http://schemas.microsoft.com/office/drawing/2014/main" id="{59308A68-1BE4-C7F1-360D-FBA5AD3A5B47}"/>
              </a:ext>
            </a:extLst>
          </p:cNvPr>
          <p:cNvGrpSpPr/>
          <p:nvPr/>
        </p:nvGrpSpPr>
        <p:grpSpPr>
          <a:xfrm>
            <a:off x="767911" y="0"/>
            <a:ext cx="3374571" cy="6858000"/>
            <a:chOff x="767911" y="0"/>
            <a:chExt cx="3374571" cy="6858000"/>
          </a:xfrm>
        </p:grpSpPr>
        <p:grpSp>
          <p:nvGrpSpPr>
            <p:cNvPr id="2" name="Group 1"/>
            <p:cNvGrpSpPr/>
            <p:nvPr/>
          </p:nvGrpSpPr>
          <p:grpSpPr>
            <a:xfrm>
              <a:off x="76791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985760"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161946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760" y="277320"/>
              <a:ext cx="778707" cy="778707"/>
            </a:xfrm>
            <a:prstGeom prst="rect">
              <a:avLst/>
            </a:prstGeom>
          </p:spPr>
        </p:pic>
        <p:pic>
          <p:nvPicPr>
            <p:cNvPr id="17" name="Picture 16"/>
            <p:cNvPicPr>
              <a:picLocks noChangeAspect="1"/>
            </p:cNvPicPr>
            <p:nvPr/>
          </p:nvPicPr>
          <p:blipFill rotWithShape="1">
            <a:blip r:embed="rId4"/>
            <a:srcRect r="19940"/>
            <a:stretch/>
          </p:blipFill>
          <p:spPr>
            <a:xfrm>
              <a:off x="985760" y="1017354"/>
              <a:ext cx="2937084" cy="3446480"/>
            </a:xfrm>
            <a:prstGeom prst="rect">
              <a:avLst/>
            </a:prstGeom>
          </p:spPr>
        </p:pic>
        <p:sp>
          <p:nvSpPr>
            <p:cNvPr id="18" name="Rounded Rectangle 17"/>
            <p:cNvSpPr/>
            <p:nvPr/>
          </p:nvSpPr>
          <p:spPr>
            <a:xfrm>
              <a:off x="1086293" y="4083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458585" y="4103583"/>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557858" y="4221424"/>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6"/>
            <a:srcRect l="3384" t="2194" r="3384" b="544"/>
            <a:stretch>
              <a:fillRect/>
            </a:stretch>
          </p:blipFill>
          <p:spPr>
            <a:xfrm>
              <a:off x="3581819" y="3894548"/>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2" name="TextBox 21"/>
            <p:cNvSpPr txBox="1"/>
            <p:nvPr/>
          </p:nvSpPr>
          <p:spPr>
            <a:xfrm>
              <a:off x="2920970" y="418826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77" name="Picture 76"/>
            <p:cNvPicPr>
              <a:picLocks noChangeAspect="1"/>
            </p:cNvPicPr>
            <p:nvPr/>
          </p:nvPicPr>
          <p:blipFill>
            <a:blip r:embed="rId5"/>
            <a:srcRect l="22463" t="20200" r="22553" b="20984"/>
            <a:stretch>
              <a:fillRect/>
            </a:stretch>
          </p:blipFill>
          <p:spPr>
            <a:xfrm>
              <a:off x="2978465" y="3828896"/>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grpSp>
      <p:grpSp>
        <p:nvGrpSpPr>
          <p:cNvPr id="20" name="Group 19">
            <a:extLst>
              <a:ext uri="{FF2B5EF4-FFF2-40B4-BE49-F238E27FC236}">
                <a16:creationId xmlns:a16="http://schemas.microsoft.com/office/drawing/2014/main" id="{D033FA08-F449-41FE-8EC8-451C4ABDBDFB}"/>
              </a:ext>
            </a:extLst>
          </p:cNvPr>
          <p:cNvGrpSpPr/>
          <p:nvPr/>
        </p:nvGrpSpPr>
        <p:grpSpPr>
          <a:xfrm>
            <a:off x="7831777" y="0"/>
            <a:ext cx="3374571" cy="6858000"/>
            <a:chOff x="7831777" y="0"/>
            <a:chExt cx="3374571" cy="6858000"/>
          </a:xfrm>
        </p:grpSpPr>
        <p:grpSp>
          <p:nvGrpSpPr>
            <p:cNvPr id="52" name="Group 51"/>
            <p:cNvGrpSpPr/>
            <p:nvPr/>
          </p:nvGrpSpPr>
          <p:grpSpPr>
            <a:xfrm>
              <a:off x="7831777" y="0"/>
              <a:ext cx="3374571" cy="6858000"/>
              <a:chOff x="4950097" y="0"/>
              <a:chExt cx="3374571" cy="6858000"/>
            </a:xfrm>
          </p:grpSpPr>
          <p:grpSp>
            <p:nvGrpSpPr>
              <p:cNvPr id="53" name="Group 52"/>
              <p:cNvGrpSpPr/>
              <p:nvPr/>
            </p:nvGrpSpPr>
            <p:grpSpPr>
              <a:xfrm>
                <a:off x="4950097" y="0"/>
                <a:ext cx="3374571" cy="6858000"/>
                <a:chOff x="6333672" y="0"/>
                <a:chExt cx="3374571" cy="6858000"/>
              </a:xfrm>
            </p:grpSpPr>
            <p:pic>
              <p:nvPicPr>
                <p:cNvPr id="59" name="Picture 5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Freeform 5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TextBox 5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5" name="TextBox 5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56" name="TextBox 5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7" name="Oval 5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8" name="TextBox 5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61" name="Rectangle 60"/>
            <p:cNvSpPr/>
            <p:nvPr/>
          </p:nvSpPr>
          <p:spPr>
            <a:xfrm>
              <a:off x="8049626"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62" name="TextBox 61"/>
            <p:cNvSpPr txBox="1"/>
            <p:nvPr/>
          </p:nvSpPr>
          <p:spPr>
            <a:xfrm>
              <a:off x="868332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626" y="277320"/>
              <a:ext cx="778707" cy="778707"/>
            </a:xfrm>
            <a:prstGeom prst="rect">
              <a:avLst/>
            </a:prstGeom>
          </p:spPr>
        </p:pic>
        <p:pic>
          <p:nvPicPr>
            <p:cNvPr id="65" name="Picture 64"/>
            <p:cNvPicPr>
              <a:picLocks noChangeAspect="1"/>
            </p:cNvPicPr>
            <p:nvPr/>
          </p:nvPicPr>
          <p:blipFill rotWithShape="1">
            <a:blip r:embed="rId4"/>
            <a:srcRect r="19940"/>
            <a:stretch/>
          </p:blipFill>
          <p:spPr>
            <a:xfrm>
              <a:off x="8049626" y="1017354"/>
              <a:ext cx="2937084" cy="3446480"/>
            </a:xfrm>
            <a:prstGeom prst="rect">
              <a:avLst/>
            </a:prstGeom>
          </p:spPr>
        </p:pic>
        <p:sp>
          <p:nvSpPr>
            <p:cNvPr id="66" name="Rounded Rectangle 65"/>
            <p:cNvSpPr/>
            <p:nvPr/>
          </p:nvSpPr>
          <p:spPr>
            <a:xfrm>
              <a:off x="8150159" y="3702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A</a:t>
              </a:r>
              <a:endParaRPr lang="en-AU" sz="1200" dirty="0">
                <a:solidFill>
                  <a:srgbClr val="506445"/>
                </a:solidFill>
                <a:latin typeface="Lato" panose="020F0502020204030203" pitchFamily="34" charset="0"/>
              </a:endParaRPr>
            </a:p>
          </p:txBody>
        </p:sp>
        <p:sp>
          <p:nvSpPr>
            <p:cNvPr id="68" name="Rounded Rectangle 67"/>
            <p:cNvSpPr/>
            <p:nvPr/>
          </p:nvSpPr>
          <p:spPr>
            <a:xfrm>
              <a:off x="8150159" y="4067897"/>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B</a:t>
              </a:r>
              <a:endParaRPr lang="en-AU" sz="1200" dirty="0">
                <a:solidFill>
                  <a:srgbClr val="506445"/>
                </a:solidFill>
                <a:latin typeface="Lato" panose="020F0502020204030203" pitchFamily="34" charset="0"/>
              </a:endParaRPr>
            </a:p>
          </p:txBody>
        </p:sp>
        <p:cxnSp>
          <p:nvCxnSpPr>
            <p:cNvPr id="70" name="Straight Connector 69"/>
            <p:cNvCxnSpPr/>
            <p:nvPr/>
          </p:nvCxnSpPr>
          <p:spPr>
            <a:xfrm flipH="1" flipV="1">
              <a:off x="9155246" y="2397911"/>
              <a:ext cx="16910" cy="328146"/>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144696" y="2391297"/>
              <a:ext cx="88239" cy="0"/>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301473" y="2139338"/>
              <a:ext cx="23819" cy="269023"/>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239684" y="2391297"/>
              <a:ext cx="80686" cy="17064"/>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9134075" y="2715468"/>
              <a:ext cx="76162" cy="73631"/>
            </a:xfrm>
            <a:prstGeom prst="ellipse">
              <a:avLst/>
            </a:prstGeom>
            <a:noFill/>
            <a:ln w="2540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9204564" y="1980753"/>
              <a:ext cx="325730" cy="261610"/>
            </a:xfrm>
            <a:prstGeom prst="rect">
              <a:avLst/>
            </a:prstGeom>
          </p:spPr>
          <p:txBody>
            <a:bodyPr wrap="none">
              <a:spAutoFit/>
            </a:bodyPr>
            <a:lstStyle/>
            <a:p>
              <a:r>
                <a:rPr lang="en-AU" sz="1050" b="1" dirty="0">
                  <a:solidFill>
                    <a:srgbClr val="9510E4"/>
                  </a:solidFill>
                  <a:latin typeface="Lato" panose="020F0502020204030203" pitchFamily="34" charset="0"/>
                </a:rPr>
                <a:t>📍</a:t>
              </a:r>
              <a:endParaRPr lang="en-AU" sz="1050" dirty="0"/>
            </a:p>
          </p:txBody>
        </p:sp>
        <p:sp>
          <p:nvSpPr>
            <p:cNvPr id="85" name="Isosceles Triangle 84"/>
            <p:cNvSpPr/>
            <p:nvPr/>
          </p:nvSpPr>
          <p:spPr>
            <a:xfrm rot="5400000">
              <a:off x="9176299" y="2360169"/>
              <a:ext cx="76525" cy="60593"/>
            </a:xfrm>
            <a:prstGeom prst="triangle">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Picture 72"/>
            <p:cNvPicPr>
              <a:picLocks noChangeAspect="1"/>
            </p:cNvPicPr>
            <p:nvPr/>
          </p:nvPicPr>
          <p:blipFill>
            <a:blip r:embed="rId6"/>
            <a:srcRect l="3384" t="2194" r="3384" b="544"/>
            <a:stretch>
              <a:fillRect/>
            </a:stretch>
          </p:blipFill>
          <p:spPr>
            <a:xfrm>
              <a:off x="10603436" y="3883941"/>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6" name="TextBox 75"/>
            <p:cNvSpPr txBox="1"/>
            <p:nvPr/>
          </p:nvSpPr>
          <p:spPr>
            <a:xfrm>
              <a:off x="9961850" y="417302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80" name="Picture 79"/>
            <p:cNvPicPr>
              <a:picLocks noChangeAspect="1"/>
            </p:cNvPicPr>
            <p:nvPr/>
          </p:nvPicPr>
          <p:blipFill>
            <a:blip r:embed="rId5"/>
            <a:srcRect l="22463" t="20200" r="22553" b="20984"/>
            <a:stretch>
              <a:fillRect/>
            </a:stretch>
          </p:blipFill>
          <p:spPr>
            <a:xfrm>
              <a:off x="10018881" y="3792897"/>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grpSp>
    </p:spTree>
    <p:extLst>
      <p:ext uri="{BB962C8B-B14F-4D97-AF65-F5344CB8AC3E}">
        <p14:creationId xmlns:p14="http://schemas.microsoft.com/office/powerpoint/2010/main" val="87839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12" name="Group 11">
            <a:extLst>
              <a:ext uri="{FF2B5EF4-FFF2-40B4-BE49-F238E27FC236}">
                <a16:creationId xmlns:a16="http://schemas.microsoft.com/office/drawing/2014/main" id="{F68D10CE-CD1A-41CA-057B-1C3209E805DB}"/>
              </a:ext>
            </a:extLst>
          </p:cNvPr>
          <p:cNvGrpSpPr/>
          <p:nvPr/>
        </p:nvGrpSpPr>
        <p:grpSpPr>
          <a:xfrm>
            <a:off x="950791" y="0"/>
            <a:ext cx="3374571" cy="6858000"/>
            <a:chOff x="950791" y="0"/>
            <a:chExt cx="3374571" cy="6858000"/>
          </a:xfrm>
        </p:grpSpPr>
        <p:grpSp>
          <p:nvGrpSpPr>
            <p:cNvPr id="2" name="Group 1"/>
            <p:cNvGrpSpPr/>
            <p:nvPr/>
          </p:nvGrpSpPr>
          <p:grpSpPr>
            <a:xfrm>
              <a:off x="95079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 name="TextBox 12"/>
            <p:cNvSpPr txBox="1"/>
            <p:nvPr/>
          </p:nvSpPr>
          <p:spPr>
            <a:xfrm>
              <a:off x="180234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640" y="277320"/>
              <a:ext cx="778707" cy="778707"/>
            </a:xfrm>
            <a:prstGeom prst="rect">
              <a:avLst/>
            </a:prstGeom>
          </p:spPr>
        </p:pic>
        <p:pic>
          <p:nvPicPr>
            <p:cNvPr id="20" name="Picture 19"/>
            <p:cNvPicPr>
              <a:picLocks noChangeAspect="1"/>
            </p:cNvPicPr>
            <p:nvPr/>
          </p:nvPicPr>
          <p:blipFill rotWithShape="1">
            <a:blip r:embed="rId4"/>
            <a:srcRect r="38168"/>
            <a:stretch/>
          </p:blipFill>
          <p:spPr>
            <a:xfrm>
              <a:off x="1168640" y="1000713"/>
              <a:ext cx="2937084" cy="4476299"/>
            </a:xfrm>
            <a:prstGeom prst="rect">
              <a:avLst/>
            </a:prstGeom>
          </p:spPr>
        </p:pic>
        <p:sp>
          <p:nvSpPr>
            <p:cNvPr id="18" name="Rounded Rectangle 17"/>
            <p:cNvSpPr/>
            <p:nvPr/>
          </p:nvSpPr>
          <p:spPr>
            <a:xfrm>
              <a:off x="1269173" y="5016718"/>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641465" y="5037202"/>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740738" y="5155043"/>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a:srcRect l="3384" t="2194" r="3384" b="544"/>
            <a:stretch>
              <a:fillRect/>
            </a:stretch>
          </p:blipFill>
          <p:spPr>
            <a:xfrm>
              <a:off x="3764699" y="4828167"/>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3" name="Rectangle 22"/>
            <p:cNvSpPr/>
            <p:nvPr/>
          </p:nvSpPr>
          <p:spPr>
            <a:xfrm>
              <a:off x="1159149" y="995713"/>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ounded Rectangle 80"/>
            <p:cNvSpPr/>
            <p:nvPr/>
          </p:nvSpPr>
          <p:spPr>
            <a:xfrm>
              <a:off x="3228094" y="110244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82" name="Rounded Rectangle 81"/>
            <p:cNvSpPr/>
            <p:nvPr/>
          </p:nvSpPr>
          <p:spPr>
            <a:xfrm>
              <a:off x="3369846" y="108735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21" name="TextBox 20"/>
            <p:cNvSpPr txBox="1"/>
            <p:nvPr/>
          </p:nvSpPr>
          <p:spPr>
            <a:xfrm>
              <a:off x="1159149" y="909159"/>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95" name="Rounded Rectangle 94"/>
            <p:cNvSpPr/>
            <p:nvPr/>
          </p:nvSpPr>
          <p:spPr>
            <a:xfrm>
              <a:off x="3228094" y="146058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6" name="Rounded Rectangle 95"/>
            <p:cNvSpPr/>
            <p:nvPr/>
          </p:nvSpPr>
          <p:spPr>
            <a:xfrm>
              <a:off x="3369846" y="144549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97" name="Rounded Rectangle 96"/>
            <p:cNvSpPr/>
            <p:nvPr/>
          </p:nvSpPr>
          <p:spPr>
            <a:xfrm>
              <a:off x="3228094" y="2192103"/>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9" name="Rounded Rectangle 98"/>
            <p:cNvSpPr/>
            <p:nvPr/>
          </p:nvSpPr>
          <p:spPr>
            <a:xfrm>
              <a:off x="3228094" y="179586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0" name="Rounded Rectangle 99"/>
            <p:cNvSpPr/>
            <p:nvPr/>
          </p:nvSpPr>
          <p:spPr>
            <a:xfrm>
              <a:off x="3361896" y="178077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2" name="Rounded Rectangle 101"/>
            <p:cNvSpPr/>
            <p:nvPr/>
          </p:nvSpPr>
          <p:spPr>
            <a:xfrm>
              <a:off x="3207176" y="2177015"/>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
          <p:nvSpPr>
            <p:cNvPr id="103" name="Rounded Rectangle 102"/>
            <p:cNvSpPr/>
            <p:nvPr/>
          </p:nvSpPr>
          <p:spPr>
            <a:xfrm>
              <a:off x="3689359" y="10949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5" name="Rounded Rectangle 104"/>
            <p:cNvSpPr/>
            <p:nvPr/>
          </p:nvSpPr>
          <p:spPr>
            <a:xfrm>
              <a:off x="3659406" y="108735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6" name="Rounded Rectangle 105"/>
            <p:cNvSpPr/>
            <p:nvPr/>
          </p:nvSpPr>
          <p:spPr>
            <a:xfrm>
              <a:off x="3689359" y="14378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7" name="Rounded Rectangle 106"/>
            <p:cNvSpPr/>
            <p:nvPr/>
          </p:nvSpPr>
          <p:spPr>
            <a:xfrm>
              <a:off x="3659406" y="143025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8" name="Rounded Rectangle 107"/>
            <p:cNvSpPr/>
            <p:nvPr/>
          </p:nvSpPr>
          <p:spPr>
            <a:xfrm>
              <a:off x="3681739" y="17807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9" name="Rounded Rectangle 108"/>
            <p:cNvSpPr/>
            <p:nvPr/>
          </p:nvSpPr>
          <p:spPr>
            <a:xfrm>
              <a:off x="3651786" y="177315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0" name="Rounded Rectangle 109"/>
            <p:cNvSpPr/>
            <p:nvPr/>
          </p:nvSpPr>
          <p:spPr>
            <a:xfrm>
              <a:off x="3040863" y="360982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1" name="Rounded Rectangle 110"/>
            <p:cNvSpPr/>
            <p:nvPr/>
          </p:nvSpPr>
          <p:spPr>
            <a:xfrm>
              <a:off x="2741161" y="181135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2" name="Rounded Rectangle 111"/>
            <p:cNvSpPr/>
            <p:nvPr/>
          </p:nvSpPr>
          <p:spPr>
            <a:xfrm>
              <a:off x="2203181" y="145336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3" name="Rounded Rectangle 112"/>
            <p:cNvSpPr/>
            <p:nvPr/>
          </p:nvSpPr>
          <p:spPr>
            <a:xfrm>
              <a:off x="2211224" y="3061170"/>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4" name="Rounded Rectangle 113"/>
            <p:cNvSpPr/>
            <p:nvPr/>
          </p:nvSpPr>
          <p:spPr>
            <a:xfrm>
              <a:off x="2110604" y="4209424"/>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5" name="Rounded Rectangle 114"/>
            <p:cNvSpPr/>
            <p:nvPr/>
          </p:nvSpPr>
          <p:spPr>
            <a:xfrm>
              <a:off x="3897260" y="334312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6" name="Rounded Rectangle 115"/>
            <p:cNvSpPr/>
            <p:nvPr/>
          </p:nvSpPr>
          <p:spPr>
            <a:xfrm>
              <a:off x="3379953" y="149033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7" name="Rounded Rectangle 116"/>
            <p:cNvSpPr/>
            <p:nvPr/>
          </p:nvSpPr>
          <p:spPr>
            <a:xfrm>
              <a:off x="1189219" y="381493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8" name="Rounded Rectangle 117"/>
            <p:cNvSpPr/>
            <p:nvPr/>
          </p:nvSpPr>
          <p:spPr>
            <a:xfrm>
              <a:off x="3936656" y="4653419"/>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9" name="Rounded Rectangle 118"/>
            <p:cNvSpPr/>
            <p:nvPr/>
          </p:nvSpPr>
          <p:spPr>
            <a:xfrm>
              <a:off x="3210885" y="2407372"/>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0" name="Rounded Rectangle 119"/>
            <p:cNvSpPr/>
            <p:nvPr/>
          </p:nvSpPr>
          <p:spPr>
            <a:xfrm>
              <a:off x="2165081" y="277241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1" name="Rounded Rectangle 120"/>
            <p:cNvSpPr/>
            <p:nvPr/>
          </p:nvSpPr>
          <p:spPr>
            <a:xfrm>
              <a:off x="2807025" y="1645372"/>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2" name="Rounded Rectangle 121"/>
            <p:cNvSpPr/>
            <p:nvPr/>
          </p:nvSpPr>
          <p:spPr>
            <a:xfrm>
              <a:off x="3333270" y="162100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3" name="Rounded Rectangle 122"/>
            <p:cNvSpPr/>
            <p:nvPr/>
          </p:nvSpPr>
          <p:spPr>
            <a:xfrm>
              <a:off x="2815110" y="245158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4" name="Rounded Rectangle 123"/>
            <p:cNvSpPr/>
            <p:nvPr/>
          </p:nvSpPr>
          <p:spPr>
            <a:xfrm>
              <a:off x="2815110" y="31907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5" name="Rounded Rectangle 124"/>
            <p:cNvSpPr/>
            <p:nvPr/>
          </p:nvSpPr>
          <p:spPr>
            <a:xfrm>
              <a:off x="1725450" y="26954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6" name="Rounded Rectangle 125"/>
            <p:cNvSpPr/>
            <p:nvPr/>
          </p:nvSpPr>
          <p:spPr>
            <a:xfrm>
              <a:off x="3409470" y="52481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7" name="Rounded Rectangle 126"/>
            <p:cNvSpPr/>
            <p:nvPr/>
          </p:nvSpPr>
          <p:spPr>
            <a:xfrm>
              <a:off x="1466370" y="468424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grpSp>
      <p:grpSp>
        <p:nvGrpSpPr>
          <p:cNvPr id="15" name="Group 14">
            <a:extLst>
              <a:ext uri="{FF2B5EF4-FFF2-40B4-BE49-F238E27FC236}">
                <a16:creationId xmlns:a16="http://schemas.microsoft.com/office/drawing/2014/main" id="{AD7979D7-1B19-4A50-D083-DB7077321293}"/>
              </a:ext>
            </a:extLst>
          </p:cNvPr>
          <p:cNvGrpSpPr/>
          <p:nvPr/>
        </p:nvGrpSpPr>
        <p:grpSpPr>
          <a:xfrm>
            <a:off x="4943671" y="0"/>
            <a:ext cx="3374571" cy="6858000"/>
            <a:chOff x="4943671" y="0"/>
            <a:chExt cx="3374571" cy="6858000"/>
          </a:xfrm>
        </p:grpSpPr>
        <p:grpSp>
          <p:nvGrpSpPr>
            <p:cNvPr id="144" name="Group 143"/>
            <p:cNvGrpSpPr/>
            <p:nvPr/>
          </p:nvGrpSpPr>
          <p:grpSpPr>
            <a:xfrm>
              <a:off x="4943671" y="0"/>
              <a:ext cx="3374571" cy="6858000"/>
              <a:chOff x="4950097" y="0"/>
              <a:chExt cx="3374571" cy="6858000"/>
            </a:xfrm>
          </p:grpSpPr>
          <p:grpSp>
            <p:nvGrpSpPr>
              <p:cNvPr id="145" name="Group 144"/>
              <p:cNvGrpSpPr/>
              <p:nvPr/>
            </p:nvGrpSpPr>
            <p:grpSpPr>
              <a:xfrm>
                <a:off x="4950097" y="0"/>
                <a:ext cx="3374571" cy="6858000"/>
                <a:chOff x="6333672" y="0"/>
                <a:chExt cx="3374571" cy="6858000"/>
              </a:xfrm>
            </p:grpSpPr>
            <p:pic>
              <p:nvPicPr>
                <p:cNvPr id="151" name="Picture 15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52" name="Freeform 1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6" name="TextBox 145"/>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47" name="TextBox 146"/>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148" name="TextBox 1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49" name="Oval 1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50" name="TextBox 1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3" name="TextBox 152"/>
            <p:cNvSpPr txBox="1"/>
            <p:nvPr/>
          </p:nvSpPr>
          <p:spPr>
            <a:xfrm>
              <a:off x="579522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1520" y="277320"/>
              <a:ext cx="778707" cy="778707"/>
            </a:xfrm>
            <a:prstGeom prst="rect">
              <a:avLst/>
            </a:prstGeom>
          </p:spPr>
        </p:pic>
        <p:pic>
          <p:nvPicPr>
            <p:cNvPr id="25" name="Picture 24"/>
            <p:cNvPicPr>
              <a:picLocks noChangeAspect="1"/>
            </p:cNvPicPr>
            <p:nvPr/>
          </p:nvPicPr>
          <p:blipFill rotWithShape="1">
            <a:blip r:embed="rId6"/>
            <a:srcRect l="37906" r="34443" b="40205"/>
            <a:stretch/>
          </p:blipFill>
          <p:spPr>
            <a:xfrm>
              <a:off x="5161981" y="1010637"/>
              <a:ext cx="2935135" cy="4464045"/>
            </a:xfrm>
            <a:prstGeom prst="rect">
              <a:avLst/>
            </a:prstGeom>
          </p:spPr>
        </p:pic>
        <p:sp>
          <p:nvSpPr>
            <p:cNvPr id="157" name="Rounded Rectangle 156"/>
            <p:cNvSpPr/>
            <p:nvPr/>
          </p:nvSpPr>
          <p:spPr>
            <a:xfrm>
              <a:off x="5262053" y="5016718"/>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58" name="Diamond 157"/>
            <p:cNvSpPr/>
            <p:nvPr/>
          </p:nvSpPr>
          <p:spPr>
            <a:xfrm>
              <a:off x="6634345" y="5037202"/>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9" name="Elbow Connector 158"/>
            <p:cNvCxnSpPr/>
            <p:nvPr/>
          </p:nvCxnSpPr>
          <p:spPr>
            <a:xfrm flipV="1">
              <a:off x="6733618" y="5155043"/>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5"/>
            <a:srcRect l="3384" t="2194" r="3384" b="544"/>
            <a:stretch>
              <a:fillRect/>
            </a:stretch>
          </p:blipFill>
          <p:spPr>
            <a:xfrm>
              <a:off x="7757579" y="4828167"/>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189" name="Rounded Rectangle 188"/>
            <p:cNvSpPr/>
            <p:nvPr/>
          </p:nvSpPr>
          <p:spPr>
            <a:xfrm>
              <a:off x="6733618" y="26703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0" name="Rounded Rectangle 189"/>
            <p:cNvSpPr/>
            <p:nvPr/>
          </p:nvSpPr>
          <p:spPr>
            <a:xfrm>
              <a:off x="6657418" y="327228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1" name="Rounded Rectangle 190"/>
            <p:cNvSpPr/>
            <p:nvPr/>
          </p:nvSpPr>
          <p:spPr>
            <a:xfrm>
              <a:off x="5720158" y="279984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2" name="Rounded Rectangle 191"/>
            <p:cNvSpPr/>
            <p:nvPr/>
          </p:nvSpPr>
          <p:spPr>
            <a:xfrm>
              <a:off x="5514418" y="45753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3" name="Rounded Rectangle 192"/>
            <p:cNvSpPr/>
            <p:nvPr/>
          </p:nvSpPr>
          <p:spPr>
            <a:xfrm>
              <a:off x="7388938" y="525348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4" name="Rounded Rectangle 193"/>
            <p:cNvSpPr/>
            <p:nvPr/>
          </p:nvSpPr>
          <p:spPr>
            <a:xfrm>
              <a:off x="7381318" y="16416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8" name="Rectangle 127"/>
            <p:cNvSpPr/>
            <p:nvPr/>
          </p:nvSpPr>
          <p:spPr>
            <a:xfrm>
              <a:off x="5154578" y="1013024"/>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TextBox 130"/>
            <p:cNvSpPr txBox="1"/>
            <p:nvPr/>
          </p:nvSpPr>
          <p:spPr>
            <a:xfrm>
              <a:off x="5154578" y="926470"/>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181" name="Rounded Rectangle 180"/>
            <p:cNvSpPr/>
            <p:nvPr/>
          </p:nvSpPr>
          <p:spPr>
            <a:xfrm>
              <a:off x="7511879" y="112298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2" name="Rounded Rectangle 181"/>
            <p:cNvSpPr/>
            <p:nvPr/>
          </p:nvSpPr>
          <p:spPr>
            <a:xfrm>
              <a:off x="7653631" y="110790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3" name="Rounded Rectangle 182"/>
            <p:cNvSpPr/>
            <p:nvPr/>
          </p:nvSpPr>
          <p:spPr>
            <a:xfrm>
              <a:off x="7511879" y="148112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4" name="Rounded Rectangle 183"/>
            <p:cNvSpPr/>
            <p:nvPr/>
          </p:nvSpPr>
          <p:spPr>
            <a:xfrm>
              <a:off x="7501231" y="146604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5" name="Rounded Rectangle 184"/>
            <p:cNvSpPr/>
            <p:nvPr/>
          </p:nvSpPr>
          <p:spPr>
            <a:xfrm>
              <a:off x="7511879" y="221264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6" name="Rounded Rectangle 185"/>
            <p:cNvSpPr/>
            <p:nvPr/>
          </p:nvSpPr>
          <p:spPr>
            <a:xfrm>
              <a:off x="7511879" y="181640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7" name="Rounded Rectangle 186"/>
            <p:cNvSpPr/>
            <p:nvPr/>
          </p:nvSpPr>
          <p:spPr>
            <a:xfrm>
              <a:off x="7493281" y="180132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a:t>
              </a:r>
              <a:endParaRPr lang="en-AU" sz="1200" dirty="0">
                <a:solidFill>
                  <a:srgbClr val="506445"/>
                </a:solidFill>
                <a:latin typeface="Lato" panose="020F0502020204030203" pitchFamily="34" charset="0"/>
              </a:endParaRPr>
            </a:p>
          </p:txBody>
        </p:sp>
        <p:sp>
          <p:nvSpPr>
            <p:cNvPr id="188" name="Rounded Rectangle 187"/>
            <p:cNvSpPr/>
            <p:nvPr/>
          </p:nvSpPr>
          <p:spPr>
            <a:xfrm>
              <a:off x="7643361" y="2197561"/>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grpSp>
    </p:spTree>
    <p:extLst>
      <p:ext uri="{BB962C8B-B14F-4D97-AF65-F5344CB8AC3E}">
        <p14:creationId xmlns:p14="http://schemas.microsoft.com/office/powerpoint/2010/main" val="6744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Info</a:t>
            </a:r>
            <a:endParaRPr lang="en-AU" sz="4400" b="1" dirty="0"/>
          </a:p>
        </p:txBody>
      </p:sp>
      <p:grpSp>
        <p:nvGrpSpPr>
          <p:cNvPr id="17" name="Group 16">
            <a:extLst>
              <a:ext uri="{FF2B5EF4-FFF2-40B4-BE49-F238E27FC236}">
                <a16:creationId xmlns:a16="http://schemas.microsoft.com/office/drawing/2014/main" id="{D5D2D7C2-2D52-D3E1-FBC4-7748267989AB}"/>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5" y="1031000"/>
              <a:ext cx="2942999" cy="4535323"/>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dirty="0">
                  <a:solidFill>
                    <a:srgbClr val="506445"/>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endParaRPr lang="en-US" sz="1000" b="1" dirty="0">
                <a:solidFill>
                  <a:srgbClr val="506445"/>
                </a:solidFill>
                <a:latin typeface="Lato" panose="020F0502020204030203" pitchFamily="34" charset="0"/>
              </a:endParaRP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grpSp>
    </p:spTree>
    <p:extLst>
      <p:ext uri="{BB962C8B-B14F-4D97-AF65-F5344CB8AC3E}">
        <p14:creationId xmlns:p14="http://schemas.microsoft.com/office/powerpoint/2010/main" val="49783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Comm Updates</a:t>
            </a:r>
          </a:p>
        </p:txBody>
      </p:sp>
      <p:grpSp>
        <p:nvGrpSpPr>
          <p:cNvPr id="16" name="Group 15">
            <a:extLst>
              <a:ext uri="{FF2B5EF4-FFF2-40B4-BE49-F238E27FC236}">
                <a16:creationId xmlns:a16="http://schemas.microsoft.com/office/drawing/2014/main" id="{27C7E95D-439C-C2CA-7FFA-79E9B7D27412}"/>
              </a:ext>
            </a:extLst>
          </p:cNvPr>
          <p:cNvGrpSpPr/>
          <p:nvPr/>
        </p:nvGrpSpPr>
        <p:grpSpPr>
          <a:xfrm>
            <a:off x="1767587" y="0"/>
            <a:ext cx="3374571" cy="6858000"/>
            <a:chOff x="1767587" y="0"/>
            <a:chExt cx="3374571" cy="6858000"/>
          </a:xfrm>
        </p:grpSpPr>
        <p:pic>
          <p:nvPicPr>
            <p:cNvPr id="17" name="Picture 16"/>
            <p:cNvPicPr>
              <a:picLocks noChangeAspect="1"/>
            </p:cNvPicPr>
            <p:nvPr/>
          </p:nvPicPr>
          <p:blipFill>
            <a:blip r:embed="rId2"/>
            <a:stretch>
              <a:fillRect/>
            </a:stretch>
          </p:blipFill>
          <p:spPr>
            <a:xfrm>
              <a:off x="1910615" y="1452354"/>
              <a:ext cx="3155279" cy="1883152"/>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843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dirty="0">
                  <a:solidFill>
                    <a:srgbClr val="506445"/>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 </a:t>
              </a:r>
              <a:endParaRPr lang="en-AU" sz="1000" u="sng" dirty="0">
                <a:solidFill>
                  <a:srgbClr val="9510E4"/>
                </a:solidFill>
              </a:endParaRPr>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461665"/>
            </a:xfrm>
            <a:prstGeom prst="rect">
              <a:avLst/>
            </a:prstGeom>
            <a:noFill/>
          </p:spPr>
          <p:txBody>
            <a:bodyPr wrap="square" rtlCol="0">
              <a:spAutoFit/>
            </a:bodyPr>
            <a:lstStyle/>
            <a:p>
              <a:pPr>
                <a:lnSpc>
                  <a:spcPct val="150000"/>
                </a:lnSpc>
              </a:pPr>
              <a:r>
                <a:rPr lang="en-US" sz="1600" b="1" dirty="0">
                  <a:solidFill>
                    <a:schemeClr val="tx1">
                      <a:lumMod val="65000"/>
                      <a:lumOff val="35000"/>
                    </a:schemeClr>
                  </a:solidFill>
                  <a:latin typeface="Comfortaa" pitchFamily="2" charset="0"/>
                </a:rPr>
                <a:t>Community Updates</a:t>
              </a:r>
            </a:p>
          </p:txBody>
        </p:sp>
      </p:grpSp>
    </p:spTree>
    <p:extLst>
      <p:ext uri="{BB962C8B-B14F-4D97-AF65-F5344CB8AC3E}">
        <p14:creationId xmlns:p14="http://schemas.microsoft.com/office/powerpoint/2010/main" val="12000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Ask AI</a:t>
            </a:r>
            <a:endParaRPr lang="en-AU" sz="4400" b="1" dirty="0"/>
          </a:p>
        </p:txBody>
      </p:sp>
      <p:grpSp>
        <p:nvGrpSpPr>
          <p:cNvPr id="17" name="Group 16">
            <a:extLst>
              <a:ext uri="{FF2B5EF4-FFF2-40B4-BE49-F238E27FC236}">
                <a16:creationId xmlns:a16="http://schemas.microsoft.com/office/drawing/2014/main" id="{87BA835A-29AA-6FB0-5E30-8BAB0BCE292F}"/>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6" y="1054534"/>
              <a:ext cx="3003930" cy="2403686"/>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dirty="0">
                  <a:solidFill>
                    <a:srgbClr val="506445"/>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grpSp>
    </p:spTree>
    <p:extLst>
      <p:ext uri="{BB962C8B-B14F-4D97-AF65-F5344CB8AC3E}">
        <p14:creationId xmlns:p14="http://schemas.microsoft.com/office/powerpoint/2010/main" val="182467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rot="16200000">
            <a:off x="-3045810" y="3044278"/>
            <a:ext cx="6858000" cy="769441"/>
          </a:xfrm>
          <a:prstGeom prst="rect">
            <a:avLst/>
          </a:prstGeom>
          <a:noFill/>
        </p:spPr>
        <p:txBody>
          <a:bodyPr wrap="square" rtlCol="0">
            <a:spAutoFit/>
          </a:bodyPr>
          <a:lstStyle/>
          <a:p>
            <a:r>
              <a:rPr lang="en-US" sz="4400" b="1" dirty="0"/>
              <a:t>Profile</a:t>
            </a:r>
            <a:endParaRPr lang="en-AU" sz="4400" b="1" dirty="0"/>
          </a:p>
        </p:txBody>
      </p:sp>
      <p:grpSp>
        <p:nvGrpSpPr>
          <p:cNvPr id="2" name="Group 1">
            <a:extLst>
              <a:ext uri="{FF2B5EF4-FFF2-40B4-BE49-F238E27FC236}">
                <a16:creationId xmlns:a16="http://schemas.microsoft.com/office/drawing/2014/main" id="{BF571B88-1206-FDE7-271F-10233F7D3A3B}"/>
              </a:ext>
            </a:extLst>
          </p:cNvPr>
          <p:cNvGrpSpPr/>
          <p:nvPr/>
        </p:nvGrpSpPr>
        <p:grpSpPr>
          <a:xfrm>
            <a:off x="773439" y="0"/>
            <a:ext cx="3374571" cy="6858000"/>
            <a:chOff x="773439" y="0"/>
            <a:chExt cx="3374571" cy="6858000"/>
          </a:xfrm>
        </p:grpSpPr>
        <p:grpSp>
          <p:nvGrpSpPr>
            <p:cNvPr id="5" name="Group 4"/>
            <p:cNvGrpSpPr/>
            <p:nvPr/>
          </p:nvGrpSpPr>
          <p:grpSpPr>
            <a:xfrm>
              <a:off x="773439" y="0"/>
              <a:ext cx="3374571" cy="6858000"/>
              <a:chOff x="8817429" y="0"/>
              <a:chExt cx="3374571" cy="6858000"/>
            </a:xfrm>
          </p:grpSpPr>
          <p:grpSp>
            <p:nvGrpSpPr>
              <p:cNvPr id="6" name="Group 5"/>
              <p:cNvGrpSpPr/>
              <p:nvPr/>
            </p:nvGrpSpPr>
            <p:grpSpPr>
              <a:xfrm>
                <a:off x="8817429" y="0"/>
                <a:ext cx="3374571" cy="6858000"/>
                <a:chOff x="6333672"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3" name="Freeform 12"/>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8" name="TextBox 7"/>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9" name="TextBox 8"/>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10" name="Oval 9"/>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 name="TextBox 10"/>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 name="TextBox 14"/>
            <p:cNvSpPr txBox="1"/>
            <p:nvPr/>
          </p:nvSpPr>
          <p:spPr>
            <a:xfrm>
              <a:off x="1626667" y="62495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67" y="338988"/>
              <a:ext cx="778707" cy="778707"/>
            </a:xfrm>
            <a:prstGeom prst="rect">
              <a:avLst/>
            </a:prstGeom>
          </p:spPr>
        </p:pic>
        <p:sp>
          <p:nvSpPr>
            <p:cNvPr id="17" name="TextBox 16"/>
            <p:cNvSpPr txBox="1"/>
            <p:nvPr/>
          </p:nvSpPr>
          <p:spPr>
            <a:xfrm>
              <a:off x="1093500" y="99253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9" name="Picture 18"/>
            <p:cNvPicPr>
              <a:picLocks noChangeAspect="1"/>
            </p:cNvPicPr>
            <p:nvPr/>
          </p:nvPicPr>
          <p:blipFill>
            <a:blip r:embed="rId4"/>
            <a:stretch>
              <a:fillRect/>
            </a:stretch>
          </p:blipFill>
          <p:spPr>
            <a:xfrm>
              <a:off x="2840602" y="1964662"/>
              <a:ext cx="352474" cy="285790"/>
            </a:xfrm>
            <a:prstGeom prst="rect">
              <a:avLst/>
            </a:prstGeom>
          </p:spPr>
        </p:pic>
        <p:sp>
          <p:nvSpPr>
            <p:cNvPr id="4" name="TextBox 3"/>
            <p:cNvSpPr txBox="1"/>
            <p:nvPr/>
          </p:nvSpPr>
          <p:spPr>
            <a:xfrm>
              <a:off x="1066625" y="2277071"/>
              <a:ext cx="2678938" cy="3616375"/>
            </a:xfrm>
            <a:prstGeom prst="rect">
              <a:avLst/>
            </a:prstGeom>
            <a:noFill/>
          </p:spPr>
          <p:txBody>
            <a:bodyPr wrap="none" rtlCol="0">
              <a:spAutoFit/>
            </a:bodyPr>
            <a:lstStyle/>
            <a:p>
              <a:r>
                <a:rPr lang="en-US" sz="1200" b="1" dirty="0">
                  <a:solidFill>
                    <a:srgbClr val="506445"/>
                  </a:solidFill>
                  <a:latin typeface="Lato" panose="020F0502020204030203" pitchFamily="34" charset="0"/>
                </a:rPr>
                <a:t>Name:   </a:t>
              </a:r>
              <a:r>
                <a:rPr lang="en-US" sz="1200" dirty="0">
                  <a:solidFill>
                    <a:srgbClr val="506445"/>
                  </a:solidFill>
                  <a:latin typeface="Lato" panose="020F0502020204030203" pitchFamily="34" charset="0"/>
                </a:rPr>
                <a:t>John Doe</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Email:    </a:t>
              </a:r>
              <a:r>
                <a:rPr lang="en-US" sz="1200" u="sng" dirty="0">
                  <a:solidFill>
                    <a:srgbClr val="506445"/>
                  </a:solidFill>
                  <a:latin typeface="Lato" panose="020F0502020204030203" pitchFamily="34" charset="0"/>
                </a:rPr>
                <a:t>john@micro2move.com</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Listed:</a:t>
              </a:r>
            </a:p>
            <a:p>
              <a:endParaRPr lang="en-US" sz="500" b="1" dirty="0">
                <a:solidFill>
                  <a:srgbClr val="506445"/>
                </a:solidFill>
                <a:latin typeface="Lato" panose="020F0502020204030203" pitchFamily="34" charset="0"/>
              </a:endParaRPr>
            </a:p>
            <a:p>
              <a:r>
                <a:rPr lang="en-US" sz="1200" dirty="0">
                  <a:solidFill>
                    <a:srgbClr val="506445"/>
                  </a:solidFill>
                  <a:latin typeface="Lato" panose="020F0502020204030203" pitchFamily="34" charset="0"/>
                </a:rPr>
                <a:t>    Listed Bikes:             5</a:t>
              </a:r>
            </a:p>
            <a:p>
              <a:r>
                <a:rPr lang="en-US" sz="1200" dirty="0">
                  <a:solidFill>
                    <a:srgbClr val="506445"/>
                  </a:solidFill>
                  <a:latin typeface="Lato" panose="020F0502020204030203" pitchFamily="34" charset="0"/>
                </a:rPr>
                <a:t>    Renter Ratings:                             (71)</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Rented:</a:t>
              </a:r>
            </a:p>
            <a:p>
              <a:endParaRPr lang="en-US" sz="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    </a:t>
              </a:r>
              <a:r>
                <a:rPr lang="en-US" sz="1200" dirty="0">
                  <a:solidFill>
                    <a:srgbClr val="506445"/>
                  </a:solidFill>
                  <a:latin typeface="Lato" panose="020F0502020204030203" pitchFamily="34" charset="0"/>
                </a:rPr>
                <a:t>Owner Ratings:                           (12)  </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Joined micro2move on: </a:t>
              </a:r>
              <a:r>
                <a:rPr lang="en-US" sz="1200" dirty="0">
                  <a:solidFill>
                    <a:srgbClr val="506445"/>
                  </a:solidFill>
                  <a:latin typeface="Lato" panose="020F0502020204030203" pitchFamily="34" charset="0"/>
                </a:rPr>
                <a:t>21 Jan, 2026</a:t>
              </a:r>
              <a:endParaRPr lang="en-US" sz="1200" b="1" dirty="0">
                <a:solidFill>
                  <a:srgbClr val="506445"/>
                </a:solidFill>
                <a:latin typeface="Lato" panose="020F0502020204030203" pitchFamily="34" charset="0"/>
              </a:endParaRPr>
            </a:p>
            <a:p>
              <a:endParaRPr lang="en-US" sz="1200" b="1" dirty="0">
                <a:solidFill>
                  <a:schemeClr val="bg1">
                    <a:lumMod val="50000"/>
                  </a:schemeClr>
                </a:solidFill>
                <a:latin typeface="Lato" panose="020F0502020204030203" pitchFamily="34" charset="0"/>
              </a:endParaRPr>
            </a:p>
            <a:p>
              <a:r>
                <a:rPr lang="en-US" sz="1200" b="1" u="sng" dirty="0">
                  <a:solidFill>
                    <a:srgbClr val="9510E4"/>
                  </a:solidFill>
                  <a:latin typeface="Lato" panose="020F0502020204030203" pitchFamily="34" charset="0"/>
                </a:rPr>
                <a:t>Community Activity </a:t>
              </a:r>
              <a:r>
                <a:rPr lang="en-US" sz="1200" b="1" dirty="0">
                  <a:solidFill>
                    <a:srgbClr val="9510E4"/>
                  </a:solidFill>
                  <a:latin typeface="Lato" panose="020F0502020204030203" pitchFamily="34" charset="0"/>
                </a:rPr>
                <a:t>         👥</a:t>
              </a:r>
            </a:p>
            <a:p>
              <a:endParaRPr lang="en-US" sz="1200" b="1" dirty="0">
                <a:solidFill>
                  <a:srgbClr val="9510E4"/>
                </a:solidFill>
                <a:latin typeface="Lato" panose="020F0502020204030203" pitchFamily="34" charset="0"/>
              </a:endParaRPr>
            </a:p>
            <a:p>
              <a:r>
                <a:rPr lang="en-US" sz="1200" b="1" u="sng" dirty="0">
                  <a:solidFill>
                    <a:srgbClr val="9510E4"/>
                  </a:solidFill>
                  <a:latin typeface="Lato" panose="020F0502020204030203" pitchFamily="34" charset="0"/>
                </a:rPr>
                <a:t>In-App  Lessons</a:t>
              </a:r>
              <a:r>
                <a:rPr lang="en-US" sz="1200" b="1" dirty="0">
                  <a:solidFill>
                    <a:srgbClr val="9510E4"/>
                  </a:solidFill>
                  <a:latin typeface="Lato" panose="020F0502020204030203" pitchFamily="34" charset="0"/>
                </a:rPr>
                <a:t>           </a:t>
              </a:r>
              <a:r>
                <a:rPr lang="en-AU" sz="1200" dirty="0">
                  <a:solidFill>
                    <a:srgbClr val="9510E4"/>
                  </a:solidFill>
                </a:rPr>
                <a:t>📖</a:t>
              </a:r>
              <a:endParaRPr lang="en-US" sz="1200" b="1" dirty="0">
                <a:solidFill>
                  <a:srgbClr val="9510E4"/>
                </a:solidFill>
                <a:latin typeface="Lato" panose="020F0502020204030203" pitchFamily="34" charset="0"/>
              </a:endParaRPr>
            </a:p>
            <a:p>
              <a:endParaRPr lang="en-US" sz="1200" b="1" dirty="0">
                <a:solidFill>
                  <a:srgbClr val="9510E4"/>
                </a:solidFill>
                <a:latin typeface="Lato" panose="020F0502020204030203" pitchFamily="34" charset="0"/>
              </a:endParaRPr>
            </a:p>
            <a:p>
              <a:r>
                <a:rPr lang="en-US" sz="1200" b="1" dirty="0">
                  <a:solidFill>
                    <a:srgbClr val="9510E4"/>
                  </a:solidFill>
                  <a:latin typeface="Lato" panose="020F0502020204030203" pitchFamily="34" charset="0"/>
                </a:rPr>
                <a:t>Logout    </a:t>
              </a:r>
              <a:r>
                <a:rPr lang="en-AU" sz="1200" b="1" dirty="0">
                  <a:solidFill>
                    <a:srgbClr val="9510E4"/>
                  </a:solidFill>
                  <a:latin typeface="Lato" panose="020F0502020204030203" pitchFamily="34" charset="0"/>
                </a:rPr>
                <a:t>⭘⏻</a:t>
              </a:r>
            </a:p>
          </p:txBody>
        </p:sp>
        <p:sp>
          <p:nvSpPr>
            <p:cNvPr id="23" name="Rectangle 22"/>
            <p:cNvSpPr/>
            <p:nvPr/>
          </p:nvSpPr>
          <p:spPr>
            <a:xfrm>
              <a:off x="1722120" y="5486400"/>
              <a:ext cx="19050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2434881" y="353085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2581616" y="353106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2724827" y="353074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5-Point Star 27"/>
            <p:cNvSpPr/>
            <p:nvPr/>
          </p:nvSpPr>
          <p:spPr>
            <a:xfrm>
              <a:off x="2871562" y="353095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5-Point Star 28"/>
            <p:cNvSpPr/>
            <p:nvPr/>
          </p:nvSpPr>
          <p:spPr>
            <a:xfrm>
              <a:off x="3016012" y="353228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5-Point Star 29"/>
            <p:cNvSpPr/>
            <p:nvPr/>
          </p:nvSpPr>
          <p:spPr>
            <a:xfrm>
              <a:off x="2389161" y="411759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5-Point Star 31"/>
            <p:cNvSpPr/>
            <p:nvPr/>
          </p:nvSpPr>
          <p:spPr>
            <a:xfrm>
              <a:off x="2535896" y="411780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5-Point Star 32"/>
            <p:cNvSpPr/>
            <p:nvPr/>
          </p:nvSpPr>
          <p:spPr>
            <a:xfrm>
              <a:off x="2679107" y="411748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5-Point Star 33"/>
            <p:cNvSpPr/>
            <p:nvPr/>
          </p:nvSpPr>
          <p:spPr>
            <a:xfrm>
              <a:off x="2825842" y="411769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5-Point Star 34"/>
            <p:cNvSpPr/>
            <p:nvPr/>
          </p:nvSpPr>
          <p:spPr>
            <a:xfrm>
              <a:off x="2970292" y="411902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p:cNvPicPr>
              <a:picLocks noChangeAspect="1"/>
            </p:cNvPicPr>
            <p:nvPr/>
          </p:nvPicPr>
          <p:blipFill>
            <a:blip r:embed="rId5"/>
            <a:stretch>
              <a:fillRect/>
            </a:stretch>
          </p:blipFill>
          <p:spPr>
            <a:xfrm>
              <a:off x="1454435" y="1412391"/>
              <a:ext cx="964027" cy="875313"/>
            </a:xfrm>
            <a:prstGeom prst="rect">
              <a:avLst/>
            </a:prstGeom>
          </p:spPr>
        </p:pic>
        <p:pic>
          <p:nvPicPr>
            <p:cNvPr id="18" name="Picture 17"/>
            <p:cNvPicPr>
              <a:picLocks noChangeAspect="1"/>
            </p:cNvPicPr>
            <p:nvPr/>
          </p:nvPicPr>
          <p:blipFill>
            <a:blip r:embed="rId6"/>
            <a:srcRect t="61" r="1316"/>
            <a:stretch>
              <a:fillRect/>
            </a:stretch>
          </p:blipFill>
          <p:spPr>
            <a:xfrm>
              <a:off x="2039541" y="146651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grpSp>
      <p:grpSp>
        <p:nvGrpSpPr>
          <p:cNvPr id="3" name="Group 2">
            <a:extLst>
              <a:ext uri="{FF2B5EF4-FFF2-40B4-BE49-F238E27FC236}">
                <a16:creationId xmlns:a16="http://schemas.microsoft.com/office/drawing/2014/main" id="{2218E0D5-BC49-A4E4-F153-4FFED88A4150}"/>
              </a:ext>
            </a:extLst>
          </p:cNvPr>
          <p:cNvGrpSpPr/>
          <p:nvPr/>
        </p:nvGrpSpPr>
        <p:grpSpPr>
          <a:xfrm>
            <a:off x="4552348" y="-2"/>
            <a:ext cx="3374571" cy="6858000"/>
            <a:chOff x="4552348" y="-2"/>
            <a:chExt cx="3374571" cy="6858000"/>
          </a:xfrm>
        </p:grpSpPr>
        <p:pic>
          <p:nvPicPr>
            <p:cNvPr id="38" name="Picture 37"/>
            <p:cNvPicPr>
              <a:picLocks noChangeAspect="1"/>
            </p:cNvPicPr>
            <p:nvPr/>
          </p:nvPicPr>
          <p:blipFill rotWithShape="1">
            <a:blip r:embed="rId7"/>
            <a:srcRect b="29862"/>
            <a:stretch/>
          </p:blipFill>
          <p:spPr>
            <a:xfrm>
              <a:off x="4845128" y="1322075"/>
              <a:ext cx="2752012" cy="4380998"/>
            </a:xfrm>
            <a:prstGeom prst="rect">
              <a:avLst/>
            </a:prstGeom>
          </p:spPr>
        </p:pic>
        <p:grpSp>
          <p:nvGrpSpPr>
            <p:cNvPr id="39" name="Group 38"/>
            <p:cNvGrpSpPr/>
            <p:nvPr/>
          </p:nvGrpSpPr>
          <p:grpSpPr>
            <a:xfrm>
              <a:off x="4552348" y="-2"/>
              <a:ext cx="3374571" cy="6858000"/>
              <a:chOff x="8817429" y="0"/>
              <a:chExt cx="3374571" cy="6858000"/>
            </a:xfrm>
          </p:grpSpPr>
          <p:grpSp>
            <p:nvGrpSpPr>
              <p:cNvPr id="40" name="Group 39"/>
              <p:cNvGrpSpPr/>
              <p:nvPr/>
            </p:nvGrpSpPr>
            <p:grpSpPr>
              <a:xfrm>
                <a:off x="8817429" y="0"/>
                <a:ext cx="3374571" cy="6858000"/>
                <a:chOff x="6333672" y="0"/>
                <a:chExt cx="3374571" cy="6858000"/>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7" name="Freeform 4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TextBox 4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2" name="TextBox 4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3" name="TextBox 42"/>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44" name="Oval 4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45" name="TextBox 44"/>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8" name="TextBox 47"/>
            <p:cNvSpPr txBox="1"/>
            <p:nvPr/>
          </p:nvSpPr>
          <p:spPr>
            <a:xfrm>
              <a:off x="5405576" y="62495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1876" y="338986"/>
              <a:ext cx="778707" cy="778707"/>
            </a:xfrm>
            <a:prstGeom prst="rect">
              <a:avLst/>
            </a:prstGeom>
          </p:spPr>
        </p:pic>
        <p:sp>
          <p:nvSpPr>
            <p:cNvPr id="50" name="TextBox 49"/>
            <p:cNvSpPr txBox="1"/>
            <p:nvPr/>
          </p:nvSpPr>
          <p:spPr>
            <a:xfrm>
              <a:off x="4872409" y="99253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sp>
          <p:nvSpPr>
            <p:cNvPr id="60" name="Rounded Rectangle 59"/>
            <p:cNvSpPr/>
            <p:nvPr/>
          </p:nvSpPr>
          <p:spPr>
            <a:xfrm>
              <a:off x="5778693" y="21999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sp>
          <p:nvSpPr>
            <p:cNvPr id="61" name="Rounded Rectangle 60"/>
            <p:cNvSpPr/>
            <p:nvPr/>
          </p:nvSpPr>
          <p:spPr>
            <a:xfrm>
              <a:off x="5765209" y="43335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grpSp>
      <p:grpSp>
        <p:nvGrpSpPr>
          <p:cNvPr id="20" name="Group 19">
            <a:extLst>
              <a:ext uri="{FF2B5EF4-FFF2-40B4-BE49-F238E27FC236}">
                <a16:creationId xmlns:a16="http://schemas.microsoft.com/office/drawing/2014/main" id="{E20B6738-5C7D-4829-EC2C-5EA0914918F0}"/>
              </a:ext>
            </a:extLst>
          </p:cNvPr>
          <p:cNvGrpSpPr/>
          <p:nvPr/>
        </p:nvGrpSpPr>
        <p:grpSpPr>
          <a:xfrm>
            <a:off x="8387278" y="0"/>
            <a:ext cx="3374571" cy="6858000"/>
            <a:chOff x="8387278" y="0"/>
            <a:chExt cx="3374571" cy="6858000"/>
          </a:xfrm>
        </p:grpSpPr>
        <p:pic>
          <p:nvPicPr>
            <p:cNvPr id="66" name="Picture 65"/>
            <p:cNvPicPr>
              <a:picLocks noChangeAspect="1"/>
            </p:cNvPicPr>
            <p:nvPr/>
          </p:nvPicPr>
          <p:blipFill>
            <a:blip r:embed="rId8"/>
            <a:stretch>
              <a:fillRect/>
            </a:stretch>
          </p:blipFill>
          <p:spPr>
            <a:xfrm>
              <a:off x="8638068" y="5326364"/>
              <a:ext cx="2969379" cy="287717"/>
            </a:xfrm>
            <a:prstGeom prst="rect">
              <a:avLst/>
            </a:prstGeom>
          </p:spPr>
        </p:pic>
        <p:grpSp>
          <p:nvGrpSpPr>
            <p:cNvPr id="51" name="Group 50"/>
            <p:cNvGrpSpPr/>
            <p:nvPr/>
          </p:nvGrpSpPr>
          <p:grpSpPr>
            <a:xfrm>
              <a:off x="8387278" y="0"/>
              <a:ext cx="3374571" cy="6858000"/>
              <a:chOff x="8817429" y="0"/>
              <a:chExt cx="3374571" cy="6858000"/>
            </a:xfrm>
          </p:grpSpPr>
          <p:grpSp>
            <p:nvGrpSpPr>
              <p:cNvPr id="52" name="Group 51"/>
              <p:cNvGrpSpPr/>
              <p:nvPr/>
            </p:nvGrpSpPr>
            <p:grpSpPr>
              <a:xfrm>
                <a:off x="8817429" y="0"/>
                <a:ext cx="3374571" cy="6858000"/>
                <a:chOff x="6333672" y="0"/>
                <a:chExt cx="3374571" cy="6858000"/>
              </a:xfrm>
            </p:grpSpPr>
            <p:pic>
              <p:nvPicPr>
                <p:cNvPr id="58" name="Picture 5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9" name="Freeform 58"/>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3" name="TextBox 52"/>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4" name="TextBox 53"/>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5" name="TextBox 54"/>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56" name="Oval 55"/>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7" name="TextBox 56"/>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pic>
          <p:nvPicPr>
            <p:cNvPr id="62" name="Picture 61"/>
            <p:cNvPicPr>
              <a:picLocks noChangeAspect="1"/>
            </p:cNvPicPr>
            <p:nvPr/>
          </p:nvPicPr>
          <p:blipFill>
            <a:blip r:embed="rId9"/>
            <a:stretch>
              <a:fillRect/>
            </a:stretch>
          </p:blipFill>
          <p:spPr>
            <a:xfrm>
              <a:off x="8687714" y="1709194"/>
              <a:ext cx="2847904" cy="3670526"/>
            </a:xfrm>
            <a:prstGeom prst="rect">
              <a:avLst/>
            </a:prstGeom>
          </p:spPr>
        </p:pic>
        <p:sp>
          <p:nvSpPr>
            <p:cNvPr id="63" name="TextBox 62"/>
            <p:cNvSpPr txBox="1"/>
            <p:nvPr/>
          </p:nvSpPr>
          <p:spPr>
            <a:xfrm>
              <a:off x="9195654" y="63642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954" y="350456"/>
              <a:ext cx="778707" cy="778707"/>
            </a:xfrm>
            <a:prstGeom prst="rect">
              <a:avLst/>
            </a:prstGeom>
          </p:spPr>
        </p:pic>
        <p:sp>
          <p:nvSpPr>
            <p:cNvPr id="65" name="TextBox 64"/>
            <p:cNvSpPr txBox="1"/>
            <p:nvPr/>
          </p:nvSpPr>
          <p:spPr>
            <a:xfrm>
              <a:off x="8662487" y="1004001"/>
              <a:ext cx="2813829" cy="707886"/>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p>
            <a:p>
              <a:endParaRPr lang="en-US" sz="400" b="1" dirty="0">
                <a:solidFill>
                  <a:schemeClr val="tx1">
                    <a:lumMod val="65000"/>
                    <a:lumOff val="35000"/>
                  </a:schemeClr>
                </a:solidFill>
                <a:latin typeface="Lato" panose="020F0502020204030203" pitchFamily="34" charset="0"/>
              </a:endParaRPr>
            </a:p>
            <a:p>
              <a:r>
                <a:rPr lang="en-US" b="1" dirty="0">
                  <a:solidFill>
                    <a:schemeClr val="tx1">
                      <a:lumMod val="65000"/>
                      <a:lumOff val="35000"/>
                    </a:schemeClr>
                  </a:solidFill>
                  <a:latin typeface="Lato" panose="020F0502020204030203" pitchFamily="34" charset="0"/>
                </a:rPr>
                <a:t>In-App Lessons</a:t>
              </a:r>
              <a:endParaRPr lang="en-AU" b="1" dirty="0">
                <a:solidFill>
                  <a:schemeClr val="tx1">
                    <a:lumMod val="65000"/>
                    <a:lumOff val="35000"/>
                  </a:schemeClr>
                </a:solidFill>
                <a:latin typeface="Lato" panose="020F0502020204030203" pitchFamily="34" charset="0"/>
              </a:endParaRPr>
            </a:p>
          </p:txBody>
        </p:sp>
      </p:grpSp>
    </p:spTree>
    <p:extLst>
      <p:ext uri="{BB962C8B-B14F-4D97-AF65-F5344CB8AC3E}">
        <p14:creationId xmlns:p14="http://schemas.microsoft.com/office/powerpoint/2010/main" val="63857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417378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Tree>
    <p:extLst>
      <p:ext uri="{BB962C8B-B14F-4D97-AF65-F5344CB8AC3E}">
        <p14:creationId xmlns:p14="http://schemas.microsoft.com/office/powerpoint/2010/main" val="16170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529E022-3DA9-43DC-60D8-260BDA597FD5}"/>
              </a:ext>
            </a:extLst>
          </p:cNvPr>
          <p:cNvGrpSpPr/>
          <p:nvPr/>
        </p:nvGrpSpPr>
        <p:grpSpPr>
          <a:xfrm>
            <a:off x="1231559" y="0"/>
            <a:ext cx="3374571" cy="6858000"/>
            <a:chOff x="1231559" y="0"/>
            <a:chExt cx="3374571" cy="6858000"/>
          </a:xfrm>
        </p:grpSpPr>
        <p:sp>
          <p:nvSpPr>
            <p:cNvPr id="17" name="Rounded Rectangle 16"/>
            <p:cNvSpPr/>
            <p:nvPr/>
          </p:nvSpPr>
          <p:spPr>
            <a:xfrm>
              <a:off x="1304641" y="156210"/>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5" name="Picture 4"/>
            <p:cNvPicPr>
              <a:picLocks noChangeAspect="1"/>
            </p:cNvPicPr>
            <p:nvPr/>
          </p:nvPicPr>
          <p:blipFill>
            <a:blip r:embed="rId4"/>
            <a:stretch>
              <a:fillRect/>
            </a:stretch>
          </p:blipFill>
          <p:spPr>
            <a:xfrm>
              <a:off x="1518285" y="1374325"/>
              <a:ext cx="2801118" cy="3324188"/>
            </a:xfrm>
            <a:prstGeom prst="rect">
              <a:avLst/>
            </a:prstGeom>
          </p:spPr>
        </p:pic>
      </p:grpSp>
      <p:grpSp>
        <p:nvGrpSpPr>
          <p:cNvPr id="14" name="Group 13">
            <a:extLst>
              <a:ext uri="{FF2B5EF4-FFF2-40B4-BE49-F238E27FC236}">
                <a16:creationId xmlns:a16="http://schemas.microsoft.com/office/drawing/2014/main" id="{829B7B56-B100-8007-E4E7-58C1145B43A9}"/>
              </a:ext>
            </a:extLst>
          </p:cNvPr>
          <p:cNvGrpSpPr/>
          <p:nvPr/>
        </p:nvGrpSpPr>
        <p:grpSpPr>
          <a:xfrm>
            <a:off x="6768759" y="0"/>
            <a:ext cx="3374571" cy="6858000"/>
            <a:chOff x="6768759" y="0"/>
            <a:chExt cx="3374571" cy="6858000"/>
          </a:xfrm>
        </p:grpSpPr>
        <p:sp>
          <p:nvSpPr>
            <p:cNvPr id="18" name="Rounded Rectangle 17"/>
            <p:cNvSpPr/>
            <p:nvPr/>
          </p:nvSpPr>
          <p:spPr>
            <a:xfrm>
              <a:off x="6830870" y="1562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 name="Group 8"/>
            <p:cNvGrpSpPr/>
            <p:nvPr/>
          </p:nvGrpSpPr>
          <p:grpSpPr>
            <a:xfrm>
              <a:off x="6768759" y="0"/>
              <a:ext cx="3374571" cy="6858000"/>
              <a:chOff x="1231559" y="0"/>
              <a:chExt cx="3374571" cy="685800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2" name="TextBox 11"/>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13" name="Picture 12"/>
            <p:cNvPicPr>
              <a:picLocks noChangeAspect="1"/>
            </p:cNvPicPr>
            <p:nvPr/>
          </p:nvPicPr>
          <p:blipFill>
            <a:blip r:embed="rId4"/>
            <a:stretch>
              <a:fillRect/>
            </a:stretch>
          </p:blipFill>
          <p:spPr>
            <a:xfrm>
              <a:off x="7055485" y="1374325"/>
              <a:ext cx="2801118" cy="3324188"/>
            </a:xfrm>
            <a:prstGeom prst="rect">
              <a:avLst/>
            </a:prstGeom>
          </p:spPr>
        </p:pic>
        <p:sp>
          <p:nvSpPr>
            <p:cNvPr id="7" name="TextBox 6"/>
            <p:cNvSpPr txBox="1"/>
            <p:nvPr/>
          </p:nvSpPr>
          <p:spPr>
            <a:xfrm>
              <a:off x="7656286" y="1960676"/>
              <a:ext cx="220124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 Email does not exist.</a:t>
              </a:r>
              <a:endParaRPr lang="en-AU" sz="1100" dirty="0">
                <a:solidFill>
                  <a:srgbClr val="FF0000"/>
                </a:solidFill>
                <a:latin typeface="Lato" panose="020F0502020204030203" pitchFamily="34" charset="0"/>
              </a:endParaRPr>
            </a:p>
          </p:txBody>
        </p:sp>
        <p:sp>
          <p:nvSpPr>
            <p:cNvPr id="15" name="TextBox 14"/>
            <p:cNvSpPr txBox="1"/>
            <p:nvPr/>
          </p:nvSpPr>
          <p:spPr>
            <a:xfrm>
              <a:off x="7895771" y="2751051"/>
              <a:ext cx="1952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Incorrect password. Try again.</a:t>
              </a:r>
              <a:endParaRPr lang="en-AU" sz="1100" dirty="0">
                <a:solidFill>
                  <a:srgbClr val="FF0000"/>
                </a:solidFill>
                <a:latin typeface="Lato" panose="020F0502020204030203" pitchFamily="34" charset="0"/>
              </a:endParaRPr>
            </a:p>
          </p:txBody>
        </p:sp>
      </p:grpSp>
      <p:sp>
        <p:nvSpPr>
          <p:cNvPr id="4" name="TextBox 3"/>
          <p:cNvSpPr txBox="1"/>
          <p:nvPr/>
        </p:nvSpPr>
        <p:spPr>
          <a:xfrm rot="16200000">
            <a:off x="-1440419" y="1438888"/>
            <a:ext cx="3647217" cy="769441"/>
          </a:xfrm>
          <a:prstGeom prst="rect">
            <a:avLst/>
          </a:prstGeom>
          <a:noFill/>
        </p:spPr>
        <p:txBody>
          <a:bodyPr wrap="none" rtlCol="0">
            <a:spAutoFit/>
          </a:bodyPr>
          <a:lstStyle/>
          <a:p>
            <a:r>
              <a:rPr lang="en-US" sz="4400" b="1" dirty="0"/>
              <a:t>Sign in Screens</a:t>
            </a:r>
            <a:endParaRPr lang="en-AU" sz="4400" b="1" dirty="0"/>
          </a:p>
        </p:txBody>
      </p:sp>
    </p:spTree>
    <p:extLst>
      <p:ext uri="{BB962C8B-B14F-4D97-AF65-F5344CB8AC3E}">
        <p14:creationId xmlns:p14="http://schemas.microsoft.com/office/powerpoint/2010/main" val="31025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id="{2E1879EF-F894-7F37-273D-7FE064CF35A8}"/>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Box 6"/>
            <p:cNvSpPr txBox="1"/>
            <p:nvPr/>
          </p:nvSpPr>
          <p:spPr>
            <a:xfrm>
              <a:off x="7127958" y="1617297"/>
              <a:ext cx="96532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name.</a:t>
              </a:r>
              <a:endParaRPr lang="en-AU" sz="1100" dirty="0">
                <a:solidFill>
                  <a:srgbClr val="FF0000"/>
                </a:solidFill>
                <a:latin typeface="Lato" panose="020F0502020204030203" pitchFamily="34" charset="0"/>
              </a:endParaRPr>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40" name="Rounded Rectangle 39"/>
            <p:cNvSpPr/>
            <p:nvPr/>
          </p:nvSpPr>
          <p:spPr>
            <a:xfrm>
              <a:off x="5296284" y="184277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41" name="TextBox 40"/>
            <p:cNvSpPr txBox="1"/>
            <p:nvPr/>
          </p:nvSpPr>
          <p:spPr>
            <a:xfrm>
              <a:off x="529628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42" name="Rounded Rectangle 41"/>
            <p:cNvSpPr/>
            <p:nvPr/>
          </p:nvSpPr>
          <p:spPr>
            <a:xfrm>
              <a:off x="5296284" y="248938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43" name="TextBox 42"/>
            <p:cNvSpPr txBox="1"/>
            <p:nvPr/>
          </p:nvSpPr>
          <p:spPr>
            <a:xfrm>
              <a:off x="5296284" y="224316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44" name="Rounded Rectangle 43"/>
            <p:cNvSpPr/>
            <p:nvPr/>
          </p:nvSpPr>
          <p:spPr>
            <a:xfrm>
              <a:off x="5296284" y="31340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45" name="TextBox 44"/>
            <p:cNvSpPr txBox="1"/>
            <p:nvPr/>
          </p:nvSpPr>
          <p:spPr>
            <a:xfrm>
              <a:off x="5296284" y="288784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46" name="Rounded Rectangle 45"/>
            <p:cNvSpPr/>
            <p:nvPr/>
          </p:nvSpPr>
          <p:spPr>
            <a:xfrm>
              <a:off x="5296284" y="378037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47" name="TextBox 46"/>
            <p:cNvSpPr txBox="1"/>
            <p:nvPr/>
          </p:nvSpPr>
          <p:spPr>
            <a:xfrm>
              <a:off x="5296284" y="353415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48" name="Rectangle 47"/>
            <p:cNvSpPr/>
            <p:nvPr/>
          </p:nvSpPr>
          <p:spPr>
            <a:xfrm>
              <a:off x="5334296" y="432133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p:cNvSpPr txBox="1"/>
            <p:nvPr/>
          </p:nvSpPr>
          <p:spPr>
            <a:xfrm>
              <a:off x="5527720" y="432133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a:t>
              </a:r>
              <a:r>
                <a:rPr lang="en-US" sz="900" dirty="0">
                  <a:latin typeface="Lato" panose="020F0502020204030203" pitchFamily="34" charset="0"/>
                </a:rPr>
                <a:t>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50" name="Rounded Rectangle 49"/>
            <p:cNvSpPr/>
            <p:nvPr/>
          </p:nvSpPr>
          <p:spPr>
            <a:xfrm>
              <a:off x="5296284" y="478264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ounded Rectangle 50"/>
            <p:cNvSpPr/>
            <p:nvPr/>
          </p:nvSpPr>
          <p:spPr>
            <a:xfrm>
              <a:off x="6679580" y="478264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p:cNvSpPr txBox="1"/>
            <p:nvPr/>
          </p:nvSpPr>
          <p:spPr>
            <a:xfrm>
              <a:off x="5248717" y="489654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53" name="TextBox 52"/>
            <p:cNvSpPr txBox="1"/>
            <p:nvPr/>
          </p:nvSpPr>
          <p:spPr>
            <a:xfrm>
              <a:off x="6731622" y="482034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54" name="Rectangle 53"/>
            <p:cNvSpPr/>
            <p:nvPr/>
          </p:nvSpPr>
          <p:spPr>
            <a:xfrm>
              <a:off x="5722683" y="5160572"/>
              <a:ext cx="413896" cy="369332"/>
            </a:xfrm>
            <a:prstGeom prst="rect">
              <a:avLst/>
            </a:prstGeom>
          </p:spPr>
          <p:txBody>
            <a:bodyPr wrap="none">
              <a:spAutoFit/>
            </a:bodyPr>
            <a:lstStyle/>
            <a:p>
              <a:r>
                <a:rPr lang="en-AU" b="1" dirty="0">
                  <a:solidFill>
                    <a:srgbClr val="9510E4"/>
                  </a:solidFill>
                  <a:latin typeface="Arial" panose="020B0604020202020204" pitchFamily="34" charset="0"/>
                </a:rPr>
                <a:t>⊕</a:t>
              </a:r>
              <a:endParaRPr lang="en-AU" b="1" dirty="0">
                <a:solidFill>
                  <a:srgbClr val="9510E4"/>
                </a:solidFill>
              </a:endParaRPr>
            </a:p>
          </p:txBody>
        </p:sp>
        <p:sp>
          <p:nvSpPr>
            <p:cNvPr id="55" name="Rectangle 54"/>
            <p:cNvSpPr/>
            <p:nvPr/>
          </p:nvSpPr>
          <p:spPr>
            <a:xfrm>
              <a:off x="7127958" y="518967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56" name="Rounded Rectangle 55"/>
            <p:cNvSpPr/>
            <p:nvPr/>
          </p:nvSpPr>
          <p:spPr>
            <a:xfrm>
              <a:off x="5296284" y="616431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61" name="TextBox 60"/>
            <p:cNvSpPr txBox="1"/>
            <p:nvPr/>
          </p:nvSpPr>
          <p:spPr>
            <a:xfrm>
              <a:off x="6092221" y="2235001"/>
              <a:ext cx="2056973"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Age should be 16 years or more.</a:t>
              </a:r>
              <a:endParaRPr lang="en-AU" sz="1100" dirty="0">
                <a:solidFill>
                  <a:srgbClr val="FF0000"/>
                </a:solidFill>
                <a:latin typeface="Lato" panose="020F0502020204030203" pitchFamily="34" charset="0"/>
              </a:endParaRPr>
            </a:p>
          </p:txBody>
        </p:sp>
        <p:sp>
          <p:nvSpPr>
            <p:cNvPr id="62" name="TextBox 61"/>
            <p:cNvSpPr txBox="1"/>
            <p:nvPr/>
          </p:nvSpPr>
          <p:spPr>
            <a:xfrm>
              <a:off x="7127958" y="2889837"/>
              <a:ext cx="96051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a:t>
              </a:r>
              <a:endParaRPr lang="en-AU" sz="1100" dirty="0">
                <a:solidFill>
                  <a:srgbClr val="FF0000"/>
                </a:solidFill>
                <a:latin typeface="Lato" panose="020F0502020204030203" pitchFamily="34" charset="0"/>
              </a:endParaRPr>
            </a:p>
          </p:txBody>
        </p:sp>
        <p:sp>
          <p:nvSpPr>
            <p:cNvPr id="63" name="TextBox 62"/>
            <p:cNvSpPr txBox="1"/>
            <p:nvPr/>
          </p:nvSpPr>
          <p:spPr>
            <a:xfrm>
              <a:off x="6727705" y="3034014"/>
              <a:ext cx="137409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Email already exists.</a:t>
              </a:r>
              <a:endParaRPr lang="en-AU" sz="1100" dirty="0">
                <a:solidFill>
                  <a:srgbClr val="FF0000"/>
                </a:solidFill>
                <a:latin typeface="Lato" panose="020F0502020204030203" pitchFamily="34" charset="0"/>
              </a:endParaRPr>
            </a:p>
          </p:txBody>
        </p:sp>
        <p:sp>
          <p:nvSpPr>
            <p:cNvPr id="64" name="TextBox 63"/>
            <p:cNvSpPr txBox="1"/>
            <p:nvPr/>
          </p:nvSpPr>
          <p:spPr>
            <a:xfrm>
              <a:off x="6891738" y="3545157"/>
              <a:ext cx="1205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password.</a:t>
              </a:r>
              <a:endParaRPr lang="en-AU" sz="1100" dirty="0">
                <a:solidFill>
                  <a:srgbClr val="FF0000"/>
                </a:solidFill>
                <a:latin typeface="Lato" panose="020F0502020204030203" pitchFamily="34" charset="0"/>
              </a:endParaRPr>
            </a:p>
          </p:txBody>
        </p:sp>
        <p:sp>
          <p:nvSpPr>
            <p:cNvPr id="65" name="TextBox 64"/>
            <p:cNvSpPr txBox="1"/>
            <p:nvPr/>
          </p:nvSpPr>
          <p:spPr>
            <a:xfrm>
              <a:off x="5527720" y="4482847"/>
              <a:ext cx="2400016"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You must accept Terms &amp; Conditions.</a:t>
              </a:r>
              <a:endParaRPr lang="en-AU" sz="1100" dirty="0">
                <a:solidFill>
                  <a:srgbClr val="FF0000"/>
                </a:solidFill>
                <a:latin typeface="Lato" panose="020F0502020204030203" pitchFamily="34" charset="0"/>
              </a:endParaRPr>
            </a:p>
          </p:txBody>
        </p:sp>
        <p:sp>
          <p:nvSpPr>
            <p:cNvPr id="66" name="TextBox 65"/>
            <p:cNvSpPr txBox="1"/>
            <p:nvPr/>
          </p:nvSpPr>
          <p:spPr>
            <a:xfrm>
              <a:off x="5311423" y="5616849"/>
              <a:ext cx="2270173" cy="584775"/>
            </a:xfrm>
            <a:prstGeom prst="rect">
              <a:avLst/>
            </a:prstGeom>
            <a:noFill/>
          </p:spPr>
          <p:txBody>
            <a:bodyPr wrap="none" rtlCol="0">
              <a:spAutoFit/>
            </a:bodyPr>
            <a:lstStyle/>
            <a:p>
              <a:r>
                <a:rPr lang="en-US" sz="1050" dirty="0">
                  <a:solidFill>
                    <a:srgbClr val="FF0000"/>
                  </a:solidFill>
                  <a:latin typeface="Lato" panose="020F0502020204030203" pitchFamily="34" charset="0"/>
                </a:rPr>
                <a:t>Selfie does not match with Govt. ID.</a:t>
              </a:r>
              <a:br>
                <a:rPr lang="en-US" sz="1050" dirty="0">
                  <a:solidFill>
                    <a:srgbClr val="FF0000"/>
                  </a:solidFill>
                  <a:latin typeface="Lato" panose="020F0502020204030203" pitchFamily="34" charset="0"/>
                </a:rPr>
              </a:br>
              <a:r>
                <a:rPr lang="en-US" sz="1050" dirty="0">
                  <a:solidFill>
                    <a:srgbClr val="FF0000"/>
                  </a:solidFill>
                  <a:latin typeface="Lato" panose="020F0502020204030203" pitchFamily="34" charset="0"/>
                </a:rPr>
                <a:t>Invalid Govt. ID</a:t>
              </a:r>
            </a:p>
            <a:p>
              <a:r>
                <a:rPr lang="en-US" sz="1050" dirty="0">
                  <a:solidFill>
                    <a:srgbClr val="FF0000"/>
                  </a:solidFill>
                  <a:latin typeface="Lato" panose="020F0502020204030203" pitchFamily="34" charset="0"/>
                </a:rPr>
                <a:t>Other validation errors.</a:t>
              </a:r>
              <a:endParaRPr lang="en-AU" sz="1100" dirty="0">
                <a:solidFill>
                  <a:srgbClr val="FF0000"/>
                </a:solidFill>
                <a:latin typeface="Lato" panose="020F0502020204030203" pitchFamily="34" charset="0"/>
              </a:endParaRPr>
            </a:p>
          </p:txBody>
        </p:sp>
      </p:grpSp>
      <p:grpSp>
        <p:nvGrpSpPr>
          <p:cNvPr id="9" name="Group 8">
            <a:extLst>
              <a:ext uri="{FF2B5EF4-FFF2-40B4-BE49-F238E27FC236}">
                <a16:creationId xmlns:a16="http://schemas.microsoft.com/office/drawing/2014/main" id="{565DED42-80D2-5ACF-E36A-27B6FA7B8E63}"/>
              </a:ext>
            </a:extLst>
          </p:cNvPr>
          <p:cNvGrpSpPr/>
          <p:nvPr/>
        </p:nvGrpSpPr>
        <p:grpSpPr>
          <a:xfrm>
            <a:off x="8797320" y="7620"/>
            <a:ext cx="3374571" cy="6858000"/>
            <a:chOff x="8797320" y="7620"/>
            <a:chExt cx="3374571" cy="6858000"/>
          </a:xfrm>
        </p:grpSpPr>
        <p:sp>
          <p:nvSpPr>
            <p:cNvPr id="96" name="Rounded Rectangle 95"/>
            <p:cNvSpPr/>
            <p:nvPr/>
          </p:nvSpPr>
          <p:spPr>
            <a:xfrm>
              <a:off x="8840188" y="1155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797320" y="7620"/>
              <a:ext cx="3374571" cy="6858000"/>
              <a:chOff x="8797320" y="0"/>
              <a:chExt cx="3374571" cy="6858000"/>
            </a:xfrm>
          </p:grpSpPr>
          <p:grpSp>
            <p:nvGrpSpPr>
              <p:cNvPr id="68" name="Group 67"/>
              <p:cNvGrpSpPr/>
              <p:nvPr/>
            </p:nvGrpSpPr>
            <p:grpSpPr>
              <a:xfrm>
                <a:off x="8797320" y="0"/>
                <a:ext cx="3374571" cy="6858000"/>
                <a:chOff x="1231559" y="0"/>
                <a:chExt cx="3374571" cy="6858000"/>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Terms &amp; Conditions</a:t>
                </a:r>
                <a:endParaRPr lang="en-AU" b="1" dirty="0">
                  <a:solidFill>
                    <a:srgbClr val="506445"/>
                  </a:solidFill>
                  <a:latin typeface="Comfortaa" pitchFamily="2" charset="0"/>
                </a:endParaRPr>
              </a:p>
            </p:txBody>
          </p:sp>
          <p:sp>
            <p:nvSpPr>
              <p:cNvPr id="86" name="Rounded Rectangle 85"/>
              <p:cNvSpPr/>
              <p:nvPr/>
            </p:nvSpPr>
            <p:spPr>
              <a:xfrm>
                <a:off x="9113005"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1" name="TextBox 90"/>
              <p:cNvSpPr txBox="1"/>
              <p:nvPr/>
            </p:nvSpPr>
            <p:spPr>
              <a:xfrm>
                <a:off x="9059244" y="1488169"/>
                <a:ext cx="2858436" cy="3785652"/>
              </a:xfrm>
              <a:prstGeom prst="rect">
                <a:avLst/>
              </a:prstGeom>
              <a:noFill/>
            </p:spPr>
            <p:txBody>
              <a:bodyPr wrap="square" rtlCol="0">
                <a:spAutoFit/>
              </a:bodyPr>
              <a:lstStyle/>
              <a:p>
                <a:pPr algn="just"/>
                <a:r>
                  <a:rPr lang="en-US" sz="1200" dirty="0">
                    <a:solidFill>
                      <a:srgbClr val="506445"/>
                    </a:solidFill>
                    <a:latin typeface="Lato" panose="020F0502020204030203" pitchFamily="34" charset="0"/>
                  </a:rPr>
                  <a:t>Welcome to Micro2Move! Please read these Terms and Conditions carefully before using our services. By accessing or using the service, you agree to be bound by these terms. If you disagree with any part of the terms, you may not access the service. Our service allows you to connect with a community of safe biking enthusiasts, providing resources, tutorials, and e-bike sharing opportunities. We are committed to promoting safe biking practices in Sydney. You are responsible for complying with all local laws regarding biking and ensuring your safety while using our service. We are not liable for any injuries or damages sustained while using the service. For more information on our privacy policy and user responsibility…</a:t>
                </a:r>
                <a:r>
                  <a:rPr lang="en-US" sz="1200" dirty="0">
                    <a:latin typeface="Lato" panose="020F0502020204030203" pitchFamily="34" charset="0"/>
                  </a:rPr>
                  <a:t> </a:t>
                </a:r>
                <a:r>
                  <a:rPr lang="en-US" sz="1200" dirty="0">
                    <a:solidFill>
                      <a:srgbClr val="9510E4"/>
                    </a:solidFill>
                    <a:latin typeface="Lato" panose="020F0502020204030203" pitchFamily="34" charset="0"/>
                  </a:rPr>
                  <a:t>Read more</a:t>
                </a:r>
                <a:endParaRPr lang="en-AU" sz="1200" dirty="0">
                  <a:solidFill>
                    <a:srgbClr val="9510E4"/>
                  </a:solidFill>
                  <a:latin typeface="Lato" panose="020F0502020204030203" pitchFamily="34" charset="0"/>
                </a:endParaRPr>
              </a:p>
            </p:txBody>
          </p:sp>
        </p:grpSp>
      </p:grpSp>
      <p:grpSp>
        <p:nvGrpSpPr>
          <p:cNvPr id="5" name="Group 4">
            <a:extLst>
              <a:ext uri="{FF2B5EF4-FFF2-40B4-BE49-F238E27FC236}">
                <a16:creationId xmlns:a16="http://schemas.microsoft.com/office/drawing/2014/main" id="{1BF2F29F-9280-B069-1FC6-098C39FFC8B7}"/>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p:cNvSpPr txBox="1"/>
              <p:nvPr/>
            </p:nvSpPr>
            <p:spPr>
              <a:xfrm>
                <a:off x="1499677" y="462222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31" name="TextBox 30"/>
              <p:cNvSpPr txBox="1"/>
              <p:nvPr/>
            </p:nvSpPr>
            <p:spPr>
              <a:xfrm>
                <a:off x="2982582" y="454602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33" name="Rectangle 32"/>
              <p:cNvSpPr/>
              <p:nvPr/>
            </p:nvSpPr>
            <p:spPr>
              <a:xfrm>
                <a:off x="3378918" y="491535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506445"/>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97" name="Freeform 96"/>
            <p:cNvSpPr/>
            <p:nvPr/>
          </p:nvSpPr>
          <p:spPr>
            <a:xfrm>
              <a:off x="2093812" y="4984229"/>
              <a:ext cx="218912" cy="21891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Tree>
    <p:extLst>
      <p:ext uri="{BB962C8B-B14F-4D97-AF65-F5344CB8AC3E}">
        <p14:creationId xmlns:p14="http://schemas.microsoft.com/office/powerpoint/2010/main" val="277846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id="{F8CEA3B0-EFD7-FC63-066F-629C28348C23}"/>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938829" cy="715581"/>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p>
            <a:p>
              <a:endParaRPr lang="en-US" sz="1050" b="1" dirty="0">
                <a:solidFill>
                  <a:schemeClr val="tx1">
                    <a:lumMod val="65000"/>
                    <a:lumOff val="35000"/>
                  </a:schemeClr>
                </a:solidFill>
                <a:latin typeface="Comfortaa" pitchFamily="2" charset="0"/>
              </a:endParaRPr>
            </a:p>
            <a:p>
              <a:r>
                <a:rPr lang="en-US" sz="1200" dirty="0">
                  <a:solidFill>
                    <a:schemeClr val="tx1">
                      <a:lumMod val="65000"/>
                      <a:lumOff val="35000"/>
                    </a:schemeClr>
                  </a:solidFill>
                  <a:latin typeface="Lato" panose="020F0502020204030203" pitchFamily="34" charset="0"/>
                </a:rPr>
                <a:t>Take selfie holding your Government ID</a:t>
              </a:r>
              <a:endParaRPr lang="en-AU" sz="1200" dirty="0">
                <a:solidFill>
                  <a:schemeClr val="tx1">
                    <a:lumMod val="65000"/>
                    <a:lumOff val="35000"/>
                  </a:schemeClr>
                </a:solidFill>
                <a:latin typeface="Lato" panose="020F0502020204030203" pitchFamily="34" charset="0"/>
              </a:endParaRPr>
            </a:p>
          </p:txBody>
        </p:sp>
        <p:sp>
          <p:nvSpPr>
            <p:cNvPr id="5" name="Oval 4"/>
            <p:cNvSpPr/>
            <p:nvPr/>
          </p:nvSpPr>
          <p:spPr>
            <a:xfrm>
              <a:off x="6128959" y="168981"/>
              <a:ext cx="264221" cy="2577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ounded Rectangle 69"/>
            <p:cNvSpPr/>
            <p:nvPr/>
          </p:nvSpPr>
          <p:spPr>
            <a:xfrm>
              <a:off x="5230684" y="2134866"/>
              <a:ext cx="2876995" cy="2411156"/>
            </a:xfrm>
            <a:prstGeom prst="roundRect">
              <a:avLst>
                <a:gd name="adj" fmla="val 6870"/>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6277977" y="5228890"/>
              <a:ext cx="755742" cy="755742"/>
              <a:chOff x="6277977" y="5021061"/>
              <a:chExt cx="755742" cy="755742"/>
            </a:xfrm>
          </p:grpSpPr>
          <p:sp>
            <p:nvSpPr>
              <p:cNvPr id="72" name="Freeform 71"/>
              <p:cNvSpPr/>
              <p:nvPr/>
            </p:nvSpPr>
            <p:spPr>
              <a:xfrm>
                <a:off x="6277977" y="5021061"/>
                <a:ext cx="755742" cy="75574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no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ln>
                    <a:solidFill>
                      <a:srgbClr val="9510E4"/>
                    </a:solidFill>
                  </a:ln>
                  <a:noFill/>
                </a:endParaRPr>
              </a:p>
            </p:txBody>
          </p:sp>
          <p:sp>
            <p:nvSpPr>
              <p:cNvPr id="73" name="Freeform 72"/>
              <p:cNvSpPr/>
              <p:nvPr/>
            </p:nvSpPr>
            <p:spPr>
              <a:xfrm>
                <a:off x="6394553" y="5140841"/>
                <a:ext cx="516182" cy="51618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grpSp>
        <p:nvGrpSpPr>
          <p:cNvPr id="7" name="Group 6">
            <a:extLst>
              <a:ext uri="{FF2B5EF4-FFF2-40B4-BE49-F238E27FC236}">
                <a16:creationId xmlns:a16="http://schemas.microsoft.com/office/drawing/2014/main" id="{CE5D01FE-EC15-B4F3-2A0B-F3F4DEAF42E8}"/>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endParaRPr lang="en-AU" b="1" dirty="0">
                  <a:solidFill>
                    <a:schemeClr val="tx1">
                      <a:lumMod val="65000"/>
                      <a:lumOff val="35000"/>
                    </a:schemeClr>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blipFill>
                <a:blip r:embed="rId5"/>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p:cNvSpPr txBox="1"/>
              <p:nvPr/>
            </p:nvSpPr>
            <p:spPr>
              <a:xfrm>
                <a:off x="3519555" y="4546022"/>
                <a:ext cx="184731" cy="230832"/>
              </a:xfrm>
              <a:prstGeom prst="rect">
                <a:avLst/>
              </a:prstGeom>
              <a:noFill/>
            </p:spPr>
            <p:txBody>
              <a:bodyPr wrap="none" rtlCol="0">
                <a:spAutoFit/>
              </a:bodyPr>
              <a:lstStyle/>
              <a:p>
                <a:pPr algn="ctr"/>
                <a:endParaRPr lang="en-AU" sz="900" dirty="0">
                  <a:solidFill>
                    <a:schemeClr val="tx1">
                      <a:lumMod val="65000"/>
                      <a:lumOff val="35000"/>
                    </a:schemeClr>
                  </a:solidFill>
                  <a:latin typeface="Lato" panose="020F0502020204030203" pitchFamily="34" charset="0"/>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10" name="Rectangle 9"/>
            <p:cNvSpPr/>
            <p:nvPr/>
          </p:nvSpPr>
          <p:spPr>
            <a:xfrm>
              <a:off x="1503073" y="4128173"/>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grpSp>
    </p:spTree>
    <p:extLst>
      <p:ext uri="{BB962C8B-B14F-4D97-AF65-F5344CB8AC3E}">
        <p14:creationId xmlns:p14="http://schemas.microsoft.com/office/powerpoint/2010/main" val="13340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List Screens</a:t>
            </a:r>
            <a:endParaRPr lang="en-AU" sz="4400" b="1" dirty="0"/>
          </a:p>
        </p:txBody>
      </p:sp>
      <p:grpSp>
        <p:nvGrpSpPr>
          <p:cNvPr id="9" name="Group 8"/>
          <p:cNvGrpSpPr/>
          <p:nvPr/>
        </p:nvGrpSpPr>
        <p:grpSpPr>
          <a:xfrm>
            <a:off x="967292" y="-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188075" y="463241"/>
              <a:ext cx="2849326" cy="1024928"/>
              <a:chOff x="8957695" y="463241"/>
              <a:chExt cx="2849326" cy="1024928"/>
            </a:xfrm>
          </p:grpSpPr>
          <p:grpSp>
            <p:nvGrpSpPr>
              <p:cNvPr id="68" name="Group 67"/>
              <p:cNvGrpSpPr/>
              <p:nvPr/>
            </p:nvGrpSpPr>
            <p:grpSpPr>
              <a:xfrm>
                <a:off x="895769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
          <p:nvSpPr>
            <p:cNvPr id="79" name="Freeform 78"/>
            <p:cNvSpPr/>
            <p:nvPr/>
          </p:nvSpPr>
          <p:spPr>
            <a:xfrm>
              <a:off x="9287106" y="2572950"/>
              <a:ext cx="755742" cy="75574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80" name="TextBox 79"/>
            <p:cNvSpPr txBox="1"/>
            <p:nvPr/>
          </p:nvSpPr>
          <p:spPr>
            <a:xfrm>
              <a:off x="8719364" y="1982973"/>
              <a:ext cx="1991250"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List your first E-bike</a:t>
              </a:r>
              <a:endParaRPr lang="en-AU" sz="1600" dirty="0">
                <a:solidFill>
                  <a:srgbClr val="506445"/>
                </a:solidFill>
                <a:latin typeface="Lato" panose="020F0502020204030203" pitchFamily="34" charset="0"/>
              </a:endParaRPr>
            </a:p>
          </p:txBody>
        </p:sp>
        <p:sp>
          <p:nvSpPr>
            <p:cNvPr id="5" name="TextBox 4"/>
            <p:cNvSpPr txBox="1"/>
            <p:nvPr/>
          </p:nvSpPr>
          <p:spPr>
            <a:xfrm>
              <a:off x="8152383" y="3867481"/>
              <a:ext cx="3025187" cy="1384995"/>
            </a:xfrm>
            <a:prstGeom prst="rect">
              <a:avLst/>
            </a:prstGeom>
            <a:noFill/>
          </p:spPr>
          <p:txBody>
            <a:bodyPr wrap="none" rtlCol="0">
              <a:spAutoFit/>
            </a:bodyPr>
            <a:lstStyle/>
            <a:p>
              <a:pPr algn="ctr"/>
              <a:endParaRPr lang="en-US" sz="1050" dirty="0">
                <a:solidFill>
                  <a:schemeClr val="tx1">
                    <a:lumMod val="65000"/>
                    <a:lumOff val="35000"/>
                  </a:schemeClr>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Earn money while your bike is not in use.</a:t>
              </a:r>
            </a:p>
            <a:p>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KYC-verified users with ratings &amp; trip history.</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Digital waivers &amp; per-ride insurance options.</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Set pricing, availability, and approvals in-app.</a:t>
              </a:r>
              <a:endParaRPr lang="en-AU" sz="1050" dirty="0">
                <a:solidFill>
                  <a:srgbClr val="506445"/>
                </a:solidFill>
                <a:latin typeface="Lato" panose="020F0502020204030203" pitchFamily="34" charset="0"/>
              </a:endParaRPr>
            </a:p>
          </p:txBody>
        </p:sp>
      </p:grpSp>
      <p:grpSp>
        <p:nvGrpSpPr>
          <p:cNvPr id="2" name="Group 1">
            <a:extLst>
              <a:ext uri="{FF2B5EF4-FFF2-40B4-BE49-F238E27FC236}">
                <a16:creationId xmlns:a16="http://schemas.microsoft.com/office/drawing/2014/main" id="{9729D750-3CE7-5F71-5B0C-5B89103D9EDF}"/>
              </a:ext>
            </a:extLst>
          </p:cNvPr>
          <p:cNvGrpSpPr/>
          <p:nvPr/>
        </p:nvGrpSpPr>
        <p:grpSpPr>
          <a:xfrm>
            <a:off x="4497568" y="-2"/>
            <a:ext cx="3408932" cy="6858000"/>
            <a:chOff x="4497568" y="-2"/>
            <a:chExt cx="3408932" cy="6858000"/>
          </a:xfrm>
        </p:grpSpPr>
        <p:sp>
          <p:nvSpPr>
            <p:cNvPr id="83" name="Rounded Rectangle 82"/>
            <p:cNvSpPr/>
            <p:nvPr/>
          </p:nvSpPr>
          <p:spPr>
            <a:xfrm>
              <a:off x="4695387" y="251798"/>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3" name="Rectangle 112"/>
            <p:cNvSpPr/>
            <p:nvPr/>
          </p:nvSpPr>
          <p:spPr>
            <a:xfrm>
              <a:off x="4602652" y="1840458"/>
              <a:ext cx="3164399" cy="3261106"/>
            </a:xfrm>
            <a:prstGeom prst="rect">
              <a:avLst/>
            </a:prstGeom>
            <a:solidFill>
              <a:srgbClr val="F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6" name="Group 105"/>
            <p:cNvGrpSpPr/>
            <p:nvPr/>
          </p:nvGrpSpPr>
          <p:grpSpPr>
            <a:xfrm>
              <a:off x="4707951" y="463239"/>
              <a:ext cx="2435973" cy="778707"/>
              <a:chOff x="1391934" y="463241"/>
              <a:chExt cx="2435973" cy="778707"/>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09" name="TextBox 108"/>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11" name="TextBox 110"/>
            <p:cNvSpPr txBox="1"/>
            <p:nvPr/>
          </p:nvSpPr>
          <p:spPr>
            <a:xfrm>
              <a:off x="4729230" y="1118835"/>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sp>
          <p:nvSpPr>
            <p:cNvPr id="112" name="TextBox 111"/>
            <p:cNvSpPr txBox="1"/>
            <p:nvPr/>
          </p:nvSpPr>
          <p:spPr>
            <a:xfrm>
              <a:off x="5521048" y="1457821"/>
              <a:ext cx="1327608"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Your E-bikes</a:t>
              </a:r>
              <a:endParaRPr lang="en-AU" sz="1600" dirty="0">
                <a:solidFill>
                  <a:srgbClr val="506445"/>
                </a:solidFill>
                <a:latin typeface="Lato" panose="020F0502020204030203" pitchFamily="34" charset="0"/>
              </a:endParaRPr>
            </a:p>
          </p:txBody>
        </p:sp>
        <p:grpSp>
          <p:nvGrpSpPr>
            <p:cNvPr id="27" name="Group 26"/>
            <p:cNvGrpSpPr/>
            <p:nvPr/>
          </p:nvGrpSpPr>
          <p:grpSpPr>
            <a:xfrm>
              <a:off x="4637863" y="1851908"/>
              <a:ext cx="3164399" cy="1259652"/>
              <a:chOff x="4637863" y="1851908"/>
              <a:chExt cx="3164399" cy="1259652"/>
            </a:xfrm>
          </p:grpSpPr>
          <p:sp>
            <p:nvSpPr>
              <p:cNvPr id="114" name="Rectangle 113"/>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53565" y="1883256"/>
                <a:ext cx="867545" cy="276999"/>
              </a:xfrm>
              <a:prstGeom prst="rect">
                <a:avLst/>
              </a:prstGeom>
              <a:noFill/>
            </p:spPr>
            <p:txBody>
              <a:bodyPr wrap="none" rtlCol="0">
                <a:spAutoFit/>
              </a:bodyPr>
              <a:lstStyle/>
              <a:p>
                <a:r>
                  <a:rPr lang="en-US" sz="1200" b="1" dirty="0">
                    <a:solidFill>
                      <a:srgbClr val="9510E4"/>
                    </a:solidFill>
                    <a:latin typeface="Comfortaa" pitchFamily="2" charset="0"/>
                  </a:rPr>
                  <a:t>Owen-A1</a:t>
                </a:r>
                <a:endParaRPr lang="en-AU" sz="1200" b="1" dirty="0">
                  <a:solidFill>
                    <a:srgbClr val="9510E4"/>
                  </a:solidFill>
                  <a:latin typeface="Comfortaa" pitchFamily="2" charset="0"/>
                </a:endParaRPr>
              </a:p>
            </p:txBody>
          </p:sp>
          <p:pic>
            <p:nvPicPr>
              <p:cNvPr id="116" name="Picture 11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 name="5-Point Star 1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5-Point Star 116"/>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5-Point Star 11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5-Point Star 119"/>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5-Point Star 12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2026 – 31 Dec, 2027</a:t>
                </a:r>
                <a:endParaRPr lang="en-AU" sz="1050" dirty="0"/>
              </a:p>
            </p:txBody>
          </p:sp>
          <p:sp>
            <p:nvSpPr>
              <p:cNvPr id="15" name="Rectangle 14"/>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Road</a:t>
                </a:r>
              </a:p>
              <a:p>
                <a:pPr>
                  <a:lnSpc>
                    <a:spcPct val="150000"/>
                  </a:lnSpc>
                </a:pPr>
                <a:r>
                  <a:rPr lang="en-US" sz="1000" b="1" dirty="0">
                    <a:solidFill>
                      <a:srgbClr val="9510E4"/>
                    </a:solidFill>
                    <a:latin typeface="Lato" panose="020F0502020204030203" pitchFamily="34" charset="0"/>
                  </a:rPr>
                  <a:t>$/Wk  73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22" name="Group 121"/>
            <p:cNvGrpSpPr/>
            <p:nvPr/>
          </p:nvGrpSpPr>
          <p:grpSpPr>
            <a:xfrm>
              <a:off x="4645799" y="3124378"/>
              <a:ext cx="3164399" cy="1259652"/>
              <a:chOff x="4637863" y="1851908"/>
              <a:chExt cx="3164399" cy="1259652"/>
            </a:xfrm>
          </p:grpSpPr>
          <p:sp>
            <p:nvSpPr>
              <p:cNvPr id="123" name="Rectangle 122"/>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565" y="1883256"/>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26" name="Picture 12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7" name="5-Point Star 126"/>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5-Point Star 127"/>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5-Point Star 12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5-Point Star 129"/>
              <p:cNvSpPr/>
              <p:nvPr/>
            </p:nvSpPr>
            <p:spPr>
              <a:xfrm>
                <a:off x="5357556" y="2881142"/>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5-Point Star 13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33" name="Rectangle 132"/>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46" name="Group 145"/>
            <p:cNvGrpSpPr/>
            <p:nvPr/>
          </p:nvGrpSpPr>
          <p:grpSpPr>
            <a:xfrm>
              <a:off x="4742101" y="4401856"/>
              <a:ext cx="3164399" cy="1259652"/>
              <a:chOff x="4637863" y="1851908"/>
              <a:chExt cx="3164399" cy="1259652"/>
            </a:xfrm>
          </p:grpSpPr>
          <p:sp>
            <p:nvSpPr>
              <p:cNvPr id="147" name="Rectangle 14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8" name="Straight Connector 147"/>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50" name="Picture 149"/>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51" name="5-Point Star 150"/>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5-Point Star 151"/>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5-Point Star 152"/>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5-Point Star 153"/>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5-Point Star 154"/>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57" name="Rectangle 156"/>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pic>
          <p:nvPicPr>
            <p:cNvPr id="158" name="Picture 157"/>
            <p:cNvPicPr>
              <a:picLocks noChangeAspect="1"/>
            </p:cNvPicPr>
            <p:nvPr/>
          </p:nvPicPr>
          <p:blipFill rotWithShape="1">
            <a:blip r:embed="rId5"/>
            <a:srcRect l="28965" r="6291" b="7480"/>
            <a:stretch/>
          </p:blipFill>
          <p:spPr>
            <a:xfrm>
              <a:off x="4932035" y="345731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59" name="Picture 158"/>
            <p:cNvPicPr>
              <a:picLocks noChangeAspect="1"/>
            </p:cNvPicPr>
            <p:nvPr/>
          </p:nvPicPr>
          <p:blipFill>
            <a:blip r:embed="rId6"/>
            <a:stretch>
              <a:fillRect/>
            </a:stretch>
          </p:blipFill>
          <p:spPr>
            <a:xfrm>
              <a:off x="5014807" y="4737954"/>
              <a:ext cx="698070" cy="657635"/>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37" name="Rectangle 36"/>
            <p:cNvSpPr/>
            <p:nvPr/>
          </p:nvSpPr>
          <p:spPr>
            <a:xfrm>
              <a:off x="4625053" y="5094260"/>
              <a:ext cx="3190017" cy="651650"/>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ounded Rectangle 109"/>
            <p:cNvSpPr/>
            <p:nvPr/>
          </p:nvSpPr>
          <p:spPr>
            <a:xfrm>
              <a:off x="4813253" y="5194194"/>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grpSp>
          <p:nvGrpSpPr>
            <p:cNvPr id="85" name="Group 84"/>
            <p:cNvGrpSpPr/>
            <p:nvPr/>
          </p:nvGrpSpPr>
          <p:grpSpPr>
            <a:xfrm>
              <a:off x="4497568" y="-2"/>
              <a:ext cx="3374571" cy="6858000"/>
              <a:chOff x="8817429" y="0"/>
              <a:chExt cx="3374571" cy="6858000"/>
            </a:xfrm>
          </p:grpSpPr>
          <p:grpSp>
            <p:nvGrpSpPr>
              <p:cNvPr id="98" name="Group 97"/>
              <p:cNvGrpSpPr/>
              <p:nvPr/>
            </p:nvGrpSpPr>
            <p:grpSpPr>
              <a:xfrm>
                <a:off x="8817429" y="0"/>
                <a:ext cx="3374571" cy="6858000"/>
                <a:chOff x="6333672" y="0"/>
                <a:chExt cx="3374571" cy="6858000"/>
              </a:xfrm>
            </p:grpSpPr>
            <p:pic>
              <p:nvPicPr>
                <p:cNvPr id="104" name="Picture 103"/>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5" name="Freeform 104"/>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TextBox 98"/>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100" name="TextBox 99"/>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101" name="TextBox 100"/>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102" name="Oval 101"/>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03" name="TextBox 102"/>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347857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List an E-Bike Screens</a:t>
            </a:r>
            <a:endParaRPr lang="en-AU" sz="4400" b="1" dirty="0"/>
          </a:p>
        </p:txBody>
      </p:sp>
      <p:grpSp>
        <p:nvGrpSpPr>
          <p:cNvPr id="6" name="Group 5"/>
          <p:cNvGrpSpPr/>
          <p:nvPr/>
        </p:nvGrpSpPr>
        <p:grpSpPr>
          <a:xfrm>
            <a:off x="92608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1" name="Rectangle 80"/>
            <p:cNvSpPr/>
            <p:nvPr/>
          </p:nvSpPr>
          <p:spPr>
            <a:xfrm>
              <a:off x="2977458" y="806826"/>
              <a:ext cx="763261" cy="784795"/>
            </a:xfrm>
            <a:prstGeom prst="rect">
              <a:avLst/>
            </a:prstGeom>
          </p:spPr>
          <p:txBody>
            <a:bodyPr wrap="square">
              <a:spAutoFit/>
            </a:bodyPr>
            <a:lstStyle/>
            <a:p>
              <a:r>
                <a:rPr lang="en-AU" sz="4400" dirty="0">
                  <a:solidFill>
                    <a:srgbClr val="9510E4"/>
                  </a:solidFill>
                  <a:latin typeface="Arial" panose="020B0604020202020204" pitchFamily="34" charset="0"/>
                </a:rPr>
                <a:t>📷</a:t>
              </a:r>
              <a:endParaRPr lang="en-AU" sz="4400" dirty="0">
                <a:solidFill>
                  <a:srgbClr val="9510E4"/>
                </a:solidFill>
              </a:endParaRPr>
            </a:p>
          </p:txBody>
        </p:sp>
        <p:sp>
          <p:nvSpPr>
            <p:cNvPr id="82" name="Rectangle 81"/>
            <p:cNvSpPr/>
            <p:nvPr/>
          </p:nvSpPr>
          <p:spPr>
            <a:xfrm>
              <a:off x="2532778" y="1482149"/>
              <a:ext cx="1813317" cy="253916"/>
            </a:xfrm>
            <a:prstGeom prst="rect">
              <a:avLst/>
            </a:prstGeom>
          </p:spPr>
          <p:txBody>
            <a:bodyPr wrap="none">
              <a:spAutoFit/>
            </a:bodyPr>
            <a:lstStyle/>
            <a:p>
              <a:pPr algn="ctr"/>
              <a:r>
                <a:rPr lang="en-US" sz="1050" dirty="0">
                  <a:solidFill>
                    <a:schemeClr val="tx1">
                      <a:lumMod val="65000"/>
                      <a:lumOff val="35000"/>
                    </a:schemeClr>
                  </a:solidFill>
                  <a:latin typeface="Lato" panose="020F0502020204030203" pitchFamily="34" charset="0"/>
                </a:rPr>
                <a:t>Upload Your E-Bike’s Image</a:t>
              </a:r>
              <a:endParaRPr lang="en-AU" sz="1050" dirty="0"/>
            </a:p>
          </p:txBody>
        </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Owen’s Bike</a:t>
              </a:r>
              <a:endParaRPr lang="en-AU" dirty="0">
                <a:solidFill>
                  <a:schemeClr val="bg1">
                    <a:lumMod val="65000"/>
                  </a:schemeClr>
                </a:solidFill>
                <a:latin typeface="Lato" panose="020F0502020204030203" pitchFamily="34" charset="0"/>
              </a:endParaRPr>
            </a:p>
          </p:txBody>
        </p:sp>
        <p:sp>
          <p:nvSpPr>
            <p:cNvPr id="86" name="TextBox 85"/>
            <p:cNvSpPr txBox="1"/>
            <p:nvPr/>
          </p:nvSpPr>
          <p:spPr>
            <a:xfrm>
              <a:off x="2037079" y="1712148"/>
              <a:ext cx="1449436"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Give Your E-Bike a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70</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Road</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7844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solidFill>
                    <a:schemeClr val="bg1">
                      <a:lumMod val="50000"/>
                    </a:schemeClr>
                  </a:solidFill>
                  <a:latin typeface="Lato" panose="020F0502020204030203" pitchFamily="34" charset="0"/>
                </a:rPr>
                <a:t>📍</a:t>
              </a:r>
              <a:endParaRPr lang="en-AU" sz="1200" dirty="0">
                <a:solidFill>
                  <a:schemeClr val="bg1">
                    <a:lumMod val="50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grpSp>
        <p:nvGrpSpPr>
          <p:cNvPr id="2" name="Group 1">
            <a:extLst>
              <a:ext uri="{FF2B5EF4-FFF2-40B4-BE49-F238E27FC236}">
                <a16:creationId xmlns:a16="http://schemas.microsoft.com/office/drawing/2014/main" id="{DE694791-EE51-1038-755E-36310A24D10F}"/>
              </a:ext>
            </a:extLst>
          </p:cNvPr>
          <p:cNvGrpSpPr/>
          <p:nvPr/>
        </p:nvGrpSpPr>
        <p:grpSpPr>
          <a:xfrm>
            <a:off x="4676669" y="0"/>
            <a:ext cx="3374571" cy="6858000"/>
            <a:chOff x="4676669" y="0"/>
            <a:chExt cx="3374571" cy="6858000"/>
          </a:xfrm>
        </p:grpSpPr>
        <p:sp>
          <p:nvSpPr>
            <p:cNvPr id="187" name="Rectangle 186"/>
            <p:cNvSpPr/>
            <p:nvPr/>
          </p:nvSpPr>
          <p:spPr>
            <a:xfrm>
              <a:off x="4796359" y="1774229"/>
              <a:ext cx="3164399" cy="3656651"/>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Rectangle 188"/>
            <p:cNvSpPr/>
            <p:nvPr/>
          </p:nvSpPr>
          <p:spPr>
            <a:xfrm>
              <a:off x="5206894" y="1285146"/>
              <a:ext cx="2387192" cy="276999"/>
            </a:xfrm>
            <a:prstGeom prst="rect">
              <a:avLst/>
            </a:prstGeom>
          </p:spPr>
          <p:txBody>
            <a:bodyPr wrap="none">
              <a:spAutoFit/>
            </a:bodyPr>
            <a:lstStyle/>
            <a:p>
              <a:pPr algn="ctr"/>
              <a:r>
                <a:rPr lang="en-US" sz="1200" b="1" dirty="0">
                  <a:solidFill>
                    <a:srgbClr val="506445"/>
                  </a:solidFill>
                  <a:latin typeface="Lato" panose="020F0502020204030203" pitchFamily="34" charset="0"/>
                </a:rPr>
                <a:t>Your E-Bike’s Features to Check</a:t>
              </a:r>
              <a:endParaRPr lang="en-AU" sz="1200" b="1" dirty="0">
                <a:solidFill>
                  <a:srgbClr val="506445"/>
                </a:solidFill>
              </a:endParaRPr>
            </a:p>
          </p:txBody>
        </p:sp>
        <p:sp>
          <p:nvSpPr>
            <p:cNvPr id="190" name="Rectangle 189"/>
            <p:cNvSpPr/>
            <p:nvPr/>
          </p:nvSpPr>
          <p:spPr>
            <a:xfrm>
              <a:off x="4952949" y="1900818"/>
              <a:ext cx="2369559" cy="3308598"/>
            </a:xfrm>
            <a:prstGeom prst="rect">
              <a:avLst/>
            </a:prstGeom>
          </p:spPr>
          <p:txBody>
            <a:bodyPr wrap="none">
              <a:spAutoFit/>
            </a:bodyPr>
            <a:lstStyle/>
            <a:p>
              <a:r>
                <a:rPr lang="en-AU" sz="1100" b="1" dirty="0">
                  <a:solidFill>
                    <a:srgbClr val="506445"/>
                  </a:solidFill>
                  <a:latin typeface="Lato" panose="020F0502020204030203" pitchFamily="34" charset="0"/>
                </a:rPr>
                <a:t>Battery charges and holds power</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Motor assist functioning smoothly</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Brakes responsive and reliable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Lights and indicators working</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Display and controls operational</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err="1">
                  <a:solidFill>
                    <a:srgbClr val="506445"/>
                  </a:solidFill>
                  <a:latin typeface="Lato" panose="020F0502020204030203" pitchFamily="34" charset="0"/>
                </a:rPr>
                <a:t>Tyres</a:t>
              </a:r>
              <a:r>
                <a:rPr lang="en-US" sz="1100" b="1" dirty="0">
                  <a:solidFill>
                    <a:srgbClr val="506445"/>
                  </a:solidFill>
                  <a:latin typeface="Lato" panose="020F0502020204030203" pitchFamily="34" charset="0"/>
                </a:rPr>
                <a:t> properly inflated, no damage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Frame, seat, pedals secure</a:t>
              </a:r>
              <a:endParaRPr lang="en-AU" sz="1100" b="1" dirty="0">
                <a:solidFill>
                  <a:srgbClr val="506445"/>
                </a:solidFill>
                <a:latin typeface="Lato" panose="020F0502020204030203" pitchFamily="34" charset="0"/>
              </a:endParaRPr>
            </a:p>
          </p:txBody>
        </p:sp>
        <p:sp>
          <p:nvSpPr>
            <p:cNvPr id="191" name="Rounded Rectangle 190"/>
            <p:cNvSpPr/>
            <p:nvPr/>
          </p:nvSpPr>
          <p:spPr>
            <a:xfrm>
              <a:off x="7320636" y="1922223"/>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2" name="Rounded Rectangle 191"/>
            <p:cNvSpPr/>
            <p:nvPr/>
          </p:nvSpPr>
          <p:spPr>
            <a:xfrm>
              <a:off x="7492328" y="1900133"/>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3" name="Rounded Rectangle 192"/>
            <p:cNvSpPr/>
            <p:nvPr/>
          </p:nvSpPr>
          <p:spPr>
            <a:xfrm>
              <a:off x="7320636" y="2424769"/>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4" name="Rounded Rectangle 193"/>
            <p:cNvSpPr/>
            <p:nvPr/>
          </p:nvSpPr>
          <p:spPr>
            <a:xfrm>
              <a:off x="7492328" y="2402679"/>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5" name="Rounded Rectangle 194"/>
            <p:cNvSpPr/>
            <p:nvPr/>
          </p:nvSpPr>
          <p:spPr>
            <a:xfrm>
              <a:off x="7328428" y="292731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6" name="Rounded Rectangle 195"/>
            <p:cNvSpPr/>
            <p:nvPr/>
          </p:nvSpPr>
          <p:spPr>
            <a:xfrm>
              <a:off x="7332480" y="2905225"/>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7" name="Rounded Rectangle 196"/>
            <p:cNvSpPr/>
            <p:nvPr/>
          </p:nvSpPr>
          <p:spPr>
            <a:xfrm>
              <a:off x="7320636" y="341276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8" name="Rounded Rectangle 197"/>
            <p:cNvSpPr/>
            <p:nvPr/>
          </p:nvSpPr>
          <p:spPr>
            <a:xfrm>
              <a:off x="7492328" y="3390674"/>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9" name="Rounded Rectangle 198"/>
            <p:cNvSpPr/>
            <p:nvPr/>
          </p:nvSpPr>
          <p:spPr>
            <a:xfrm>
              <a:off x="7320636" y="3934252"/>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0" name="Rounded Rectangle 199"/>
            <p:cNvSpPr/>
            <p:nvPr/>
          </p:nvSpPr>
          <p:spPr>
            <a:xfrm>
              <a:off x="7324688" y="3912162"/>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1" name="Rounded Rectangle 200"/>
            <p:cNvSpPr/>
            <p:nvPr/>
          </p:nvSpPr>
          <p:spPr>
            <a:xfrm>
              <a:off x="7328428" y="439643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2" name="Rounded Rectangle 201"/>
            <p:cNvSpPr/>
            <p:nvPr/>
          </p:nvSpPr>
          <p:spPr>
            <a:xfrm>
              <a:off x="7500120" y="4374345"/>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3" name="Rounded Rectangle 202"/>
            <p:cNvSpPr/>
            <p:nvPr/>
          </p:nvSpPr>
          <p:spPr>
            <a:xfrm>
              <a:off x="7320636" y="494345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4" name="Rounded Rectangle 203"/>
            <p:cNvSpPr/>
            <p:nvPr/>
          </p:nvSpPr>
          <p:spPr>
            <a:xfrm>
              <a:off x="7324688" y="4921364"/>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grpSp>
          <p:nvGrpSpPr>
            <p:cNvPr id="175" name="Group 174"/>
            <p:cNvGrpSpPr/>
            <p:nvPr/>
          </p:nvGrpSpPr>
          <p:grpSpPr>
            <a:xfrm>
              <a:off x="4887052" y="463241"/>
              <a:ext cx="2435973" cy="778707"/>
              <a:chOff x="1391934" y="463241"/>
              <a:chExt cx="2435973" cy="778707"/>
            </a:xfrm>
          </p:grpSpPr>
          <p:pic>
            <p:nvPicPr>
              <p:cNvPr id="185" name="Picture 1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86" name="TextBox 185"/>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176" name="Group 175"/>
            <p:cNvGrpSpPr/>
            <p:nvPr/>
          </p:nvGrpSpPr>
          <p:grpSpPr>
            <a:xfrm>
              <a:off x="4676669" y="0"/>
              <a:ext cx="3374571" cy="6858000"/>
              <a:chOff x="8817429" y="0"/>
              <a:chExt cx="3374571" cy="6858000"/>
            </a:xfrm>
          </p:grpSpPr>
          <p:grpSp>
            <p:nvGrpSpPr>
              <p:cNvPr id="177" name="Group 176"/>
              <p:cNvGrpSpPr/>
              <p:nvPr/>
            </p:nvGrpSpPr>
            <p:grpSpPr>
              <a:xfrm>
                <a:off x="8817429" y="0"/>
                <a:ext cx="3374571" cy="6858000"/>
                <a:chOff x="6333672" y="0"/>
                <a:chExt cx="3374571" cy="6858000"/>
              </a:xfrm>
            </p:grpSpPr>
            <p:pic>
              <p:nvPicPr>
                <p:cNvPr id="183" name="Picture 18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84" name="Freeform 18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TextBox 177"/>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79" name="TextBox 178"/>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180" name="TextBox 179"/>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81" name="Oval 180"/>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82" name="TextBox 181"/>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162525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Edit an E-Bike</a:t>
            </a:r>
            <a:endParaRPr lang="en-AU" sz="4400" b="1" dirty="0"/>
          </a:p>
        </p:txBody>
      </p:sp>
      <p:grpSp>
        <p:nvGrpSpPr>
          <p:cNvPr id="2" name="Group 1">
            <a:extLst>
              <a:ext uri="{FF2B5EF4-FFF2-40B4-BE49-F238E27FC236}">
                <a16:creationId xmlns:a16="http://schemas.microsoft.com/office/drawing/2014/main" id="{57F3CD58-9425-685D-F9FD-6F2D67E786F8}"/>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8334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2294</TotalTime>
  <Words>1568</Words>
  <Application>Microsoft Office PowerPoint</Application>
  <PresentationFormat>Widescreen</PresentationFormat>
  <Paragraphs>452</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Comfortaa</vt:lpstr>
      <vt:lpstr>Google Sans</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sayanb0978@gmail.com</cp:lastModifiedBy>
  <cp:revision>110</cp:revision>
  <dcterms:created xsi:type="dcterms:W3CDTF">2025-12-22T08:11:41Z</dcterms:created>
  <dcterms:modified xsi:type="dcterms:W3CDTF">2025-12-26T14:27:56Z</dcterms:modified>
</cp:coreProperties>
</file>